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21"/>
  </p:notesMasterIdLst>
  <p:handoutMasterIdLst>
    <p:handoutMasterId r:id="rId22"/>
  </p:handoutMasterIdLst>
  <p:sldIdLst>
    <p:sldId id="364" r:id="rId3"/>
    <p:sldId id="442" r:id="rId4"/>
    <p:sldId id="478" r:id="rId5"/>
    <p:sldId id="404" r:id="rId6"/>
    <p:sldId id="473" r:id="rId7"/>
    <p:sldId id="443" r:id="rId8"/>
    <p:sldId id="421" r:id="rId9"/>
    <p:sldId id="480" r:id="rId10"/>
    <p:sldId id="481" r:id="rId11"/>
    <p:sldId id="483" r:id="rId12"/>
    <p:sldId id="486" r:id="rId13"/>
    <p:sldId id="487" r:id="rId14"/>
    <p:sldId id="488" r:id="rId15"/>
    <p:sldId id="491" r:id="rId16"/>
    <p:sldId id="490" r:id="rId17"/>
    <p:sldId id="489" r:id="rId18"/>
    <p:sldId id="492" r:id="rId19"/>
    <p:sldId id="475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a Morgado" initials="C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Objects="1">
      <p:cViewPr>
        <p:scale>
          <a:sx n="90" d="100"/>
          <a:sy n="90" d="100"/>
        </p:scale>
        <p:origin x="-828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Jefe%20Proyectos\Escritorio\ESTUDIOS\EMPLEADOR%20FAVORITO\BDD_FUTURO_E_F201211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Minería</a:t>
            </a:r>
          </a:p>
        </c:rich>
      </c:tx>
      <c:layout>
        <c:manualLayout>
          <c:xMode val="edge"/>
          <c:yMode val="edge"/>
          <c:x val="0.45129023249952621"/>
          <c:y val="2.9817844347010552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0518896593189E-2"/>
          <c:y val="0.17594925700423086"/>
          <c:w val="0.93888888888888888"/>
          <c:h val="0.518769897790321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Hoja1!$C$6</c:f>
              <c:strCache>
                <c:ptCount val="1"/>
                <c:pt idx="0">
                  <c:v>Chile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-1.4102076586492811E-2"/>
                  <c:y val="-5.8387693447800842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/>
                      <a:t>USD 72.524 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125298589449101E-2"/>
                  <c:y val="-5.5676766883367194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/>
                      <a:t>USD 37.710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s-C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Hoja1!$D$5:$E$5</c:f>
              <c:strCache>
                <c:ptCount val="2"/>
                <c:pt idx="0">
                  <c:v>Activos</c:v>
                </c:pt>
                <c:pt idx="1">
                  <c:v>Paralizados</c:v>
                </c:pt>
              </c:strCache>
            </c:strRef>
          </c:cat>
          <c:val>
            <c:numRef>
              <c:f>Hoja1!$D$6:$E$6</c:f>
              <c:numCache>
                <c:formatCode>_-[$USD]\ * #,##0_-;\-[$USD]\ * #,##0_-;_-[$USD]\ * "-"??_-;_-@_-</c:formatCode>
                <c:ptCount val="2"/>
                <c:pt idx="0">
                  <c:v>80900</c:v>
                </c:pt>
                <c:pt idx="1">
                  <c:v>24843</c:v>
                </c:pt>
              </c:numCache>
            </c:numRef>
          </c:val>
        </c:ser>
        <c:ser>
          <c:idx val="1"/>
          <c:order val="1"/>
          <c:tx>
            <c:strRef>
              <c:f>Hoja1!$C$7</c:f>
              <c:strCache>
                <c:ptCount val="1"/>
                <c:pt idx="0">
                  <c:v>Latinoamérica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0.11328158232365178"/>
                  <c:y val="-5.7595610266900632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/>
                      <a:t>USD 74.539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894693265920705"/>
                  <c:y val="-4.4042044654623129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/>
                      <a:t>USD</a:t>
                    </a:r>
                    <a:r>
                      <a:rPr lang="en-US" sz="1800" baseline="0" dirty="0" smtClean="0"/>
                      <a:t> </a:t>
                    </a:r>
                    <a:r>
                      <a:rPr lang="en-US" sz="1800" dirty="0" smtClean="0"/>
                      <a:t>12.855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s-C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Hoja1!$D$5:$E$5</c:f>
              <c:strCache>
                <c:ptCount val="2"/>
                <c:pt idx="0">
                  <c:v>Activos</c:v>
                </c:pt>
                <c:pt idx="1">
                  <c:v>Paralizados</c:v>
                </c:pt>
              </c:strCache>
            </c:strRef>
          </c:cat>
          <c:val>
            <c:numRef>
              <c:f>Hoja1!$D$7:$E$7</c:f>
              <c:numCache>
                <c:formatCode>_-[$USD]\ * #,##0_-;\-[$USD]\ * #,##0_-;_-[$USD]\ * "-"??_-;_-@_-</c:formatCode>
                <c:ptCount val="2"/>
                <c:pt idx="0">
                  <c:v>82417</c:v>
                </c:pt>
                <c:pt idx="1">
                  <c:v>20245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1438848"/>
        <c:axId val="55317568"/>
        <c:axId val="0"/>
      </c:bar3DChart>
      <c:catAx>
        <c:axId val="314388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s-CL"/>
          </a:p>
        </c:txPr>
        <c:crossAx val="55317568"/>
        <c:crosses val="autoZero"/>
        <c:auto val="1"/>
        <c:lblAlgn val="ctr"/>
        <c:lblOffset val="100"/>
        <c:noMultiLvlLbl val="0"/>
      </c:catAx>
      <c:valAx>
        <c:axId val="55317568"/>
        <c:scaling>
          <c:orientation val="minMax"/>
        </c:scaling>
        <c:delete val="1"/>
        <c:axPos val="l"/>
        <c:numFmt formatCode="_-[$USD]\ * #,##0_-;\-[$USD]\ * #,##0_-;_-[$USD]\ * &quot;-&quot;??_-;_-@_-" sourceLinked="1"/>
        <c:majorTickMark val="out"/>
        <c:minorTickMark val="none"/>
        <c:tickLblPos val="nextTo"/>
        <c:crossAx val="314388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135707142438593"/>
          <c:y val="4.7192021368103122E-4"/>
          <c:w val="0.46661331268017725"/>
          <c:h val="9.3821177888520471E-2"/>
        </c:manualLayout>
      </c:layout>
      <c:overlay val="0"/>
      <c:txPr>
        <a:bodyPr/>
        <a:lstStyle/>
        <a:p>
          <a:pPr>
            <a:defRPr sz="1400" b="1"/>
          </a:pPr>
          <a:endParaRPr lang="es-CL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2677468916266E-2"/>
          <c:y val="0"/>
          <c:w val="0.95268817204301071"/>
          <c:h val="0.89140742320169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'atributos en compañías mineras'!$B$17</c:f>
              <c:strCache>
                <c:ptCount val="1"/>
                <c:pt idx="0">
                  <c:v>Cuenta de atributo1_gustaria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600" b="1"/>
                </a:pPr>
                <a:endParaRPr lang="es-C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'atributos en compañías mineras'!$A$18:$A$25</c:f>
              <c:strCache>
                <c:ptCount val="8"/>
                <c:pt idx="0">
                  <c:v>Prestigio de la Compañía</c:v>
                </c:pt>
                <c:pt idx="1">
                  <c:v>Desarrollo Profesional</c:v>
                </c:pt>
                <c:pt idx="2">
                  <c:v>Renta</c:v>
                </c:pt>
                <c:pt idx="3">
                  <c:v>Clima Laboral</c:v>
                </c:pt>
                <c:pt idx="4">
                  <c:v>Beneficios</c:v>
                </c:pt>
                <c:pt idx="5">
                  <c:v>Ubicación de la Faena</c:v>
                </c:pt>
                <c:pt idx="6">
                  <c:v>Sistema de Turnos</c:v>
                </c:pt>
                <c:pt idx="7">
                  <c:v>Infraestructura Tecnológica</c:v>
                </c:pt>
              </c:strCache>
            </c:strRef>
          </c:cat>
          <c:val>
            <c:numRef>
              <c:f>'atributos en compañías mineras'!$B$18:$B$25</c:f>
              <c:numCache>
                <c:formatCode>0.0%</c:formatCode>
                <c:ptCount val="8"/>
                <c:pt idx="0">
                  <c:v>0.44344608879492603</c:v>
                </c:pt>
                <c:pt idx="1">
                  <c:v>0.17159971811134603</c:v>
                </c:pt>
                <c:pt idx="2">
                  <c:v>0.1338971106412967</c:v>
                </c:pt>
                <c:pt idx="3">
                  <c:v>0.13107822410147993</c:v>
                </c:pt>
                <c:pt idx="4">
                  <c:v>5.2501761804087388E-2</c:v>
                </c:pt>
                <c:pt idx="5">
                  <c:v>3.787878787878788E-2</c:v>
                </c:pt>
                <c:pt idx="6">
                  <c:v>2.1494009866102889E-2</c:v>
                </c:pt>
                <c:pt idx="7">
                  <c:v>8.1042988019732198E-3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328832"/>
        <c:axId val="81860800"/>
      </c:barChart>
      <c:catAx>
        <c:axId val="118328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CL"/>
          </a:p>
        </c:txPr>
        <c:crossAx val="81860800"/>
        <c:crosses val="autoZero"/>
        <c:auto val="1"/>
        <c:lblAlgn val="ctr"/>
        <c:lblOffset val="100"/>
        <c:noMultiLvlLbl val="0"/>
      </c:catAx>
      <c:valAx>
        <c:axId val="8186080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183288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0.20208</cdr:x>
      <cdr:y>0.61632</cdr:y>
    </cdr:from>
    <cdr:to>
      <cdr:x>0.25833</cdr:x>
      <cdr:y>0.71701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923925" y="1690688"/>
          <a:ext cx="2571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CL" sz="1100"/>
        </a:p>
      </cdr:txBody>
    </cdr:sp>
  </cdr:relSizeAnchor>
  <cdr:relSizeAnchor xmlns:cdr="http://schemas.openxmlformats.org/drawingml/2006/chartDrawing">
    <cdr:from>
      <cdr:x>0.06667</cdr:x>
      <cdr:y>0.81059</cdr:y>
    </cdr:from>
    <cdr:to>
      <cdr:x>0.975</cdr:x>
      <cdr:y>0.99479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309880" y="2405063"/>
          <a:ext cx="4222115" cy="5465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CL" sz="1600" b="1" dirty="0"/>
            <a:t>30% de los proyectos paralizados</a:t>
          </a:r>
          <a:r>
            <a:rPr lang="es-CL" sz="1600" b="1" baseline="0" dirty="0"/>
            <a:t> en Chile</a:t>
          </a:r>
        </a:p>
        <a:p xmlns:a="http://schemas.openxmlformats.org/drawingml/2006/main">
          <a:r>
            <a:rPr lang="es-CL" sz="1600" b="1" baseline="0" dirty="0"/>
            <a:t>24% de los proyectos paralizados en </a:t>
          </a:r>
          <a:r>
            <a:rPr lang="es-CL" sz="1600" b="1" baseline="0" dirty="0" smtClean="0"/>
            <a:t>Latinoamérica</a:t>
          </a:r>
          <a:endParaRPr lang="es-CL" sz="1600" b="1" dirty="0"/>
        </a:p>
        <a:p xmlns:a="http://schemas.openxmlformats.org/drawingml/2006/main">
          <a:endParaRPr lang="es-CL" sz="1200" baseline="0" dirty="0" smtClean="0"/>
        </a:p>
        <a:p xmlns:a="http://schemas.openxmlformats.org/drawingml/2006/main">
          <a:pPr algn="r"/>
          <a:r>
            <a:rPr lang="es-CL" sz="1200" dirty="0" smtClean="0"/>
            <a:t>		Fuente: Base de proyectos PM proyectos sobre USD5MM</a:t>
          </a:r>
          <a:endParaRPr lang="es-CL" sz="1200" baseline="0" dirty="0"/>
        </a:p>
        <a:p xmlns:a="http://schemas.openxmlformats.org/drawingml/2006/main">
          <a:endParaRPr lang="es-CL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0.01754</cdr:x>
      <cdr:y>0.01611</cdr:y>
    </cdr:from>
    <cdr:to>
      <cdr:x>0.12842</cdr:x>
      <cdr:y>0.11116</cdr:y>
    </cdr:to>
    <cdr:sp macro="" textlink="">
      <cdr:nvSpPr>
        <cdr:cNvPr id="2" name="1 Elipse"/>
        <cdr:cNvSpPr/>
      </cdr:nvSpPr>
      <cdr:spPr>
        <a:xfrm xmlns:a="http://schemas.openxmlformats.org/drawingml/2006/main">
          <a:off x="144016" y="72008"/>
          <a:ext cx="910204" cy="42487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7030A0"/>
          </a:solidFill>
          <a:prstDash val="sysDot"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CL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93C9E-2A72-4F2E-8316-8CD368C90F4D}" type="datetimeFigureOut">
              <a:rPr lang="es-CL" smtClean="0"/>
              <a:pPr/>
              <a:t>04-07-2016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DD743-3330-4D77-B065-861DF2C33E4B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6210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12646-8299-40EF-BE2E-3626A948DE36}" type="datetimeFigureOut">
              <a:rPr lang="es-ES" smtClean="0"/>
              <a:t>04/07/2016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6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76520-8723-4839-828C-C8C6DF9562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006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9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33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83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20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081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02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35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6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56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14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19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2808-95B9-6C47-82C0-F2E6DE756E89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2353-F3CF-6D49-9D44-DA1391E147D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2808-95B9-6C47-82C0-F2E6DE756E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2353-F3CF-6D49-9D44-DA1391E147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0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926049"/>
            <a:ext cx="7431268" cy="1718975"/>
          </a:xfrm>
        </p:spPr>
        <p:txBody>
          <a:bodyPr>
            <a:noAutofit/>
          </a:bodyPr>
          <a:lstStyle/>
          <a:p>
            <a:r>
              <a:rPr lang="es-CL" sz="3200" dirty="0"/>
              <a:t>Foro de Capital Humano: </a:t>
            </a:r>
            <a:r>
              <a:rPr lang="es-CL" sz="3200" dirty="0" smtClean="0"/>
              <a:t/>
            </a:r>
            <a:br>
              <a:rPr lang="es-CL" sz="3200" dirty="0" smtClean="0"/>
            </a:br>
            <a:r>
              <a:rPr lang="es-CL" sz="3200" dirty="0" smtClean="0"/>
              <a:t>Vinculación Empresa-Academia</a:t>
            </a:r>
            <a:endParaRPr lang="en-US" sz="3200" b="1" dirty="0">
              <a:latin typeface="Century Gothic" panose="020B0502020202020204" pitchFamily="34" charset="0"/>
              <a:ea typeface="Adobe Fan Heiti Std B" pitchFamily="34" charset="-128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1412776"/>
            <a:ext cx="8136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200" b="1" dirty="0" smtClean="0">
                <a:latin typeface="Century Gothic" pitchFamily="34" charset="0"/>
              </a:rPr>
              <a:t>    Julio 2016</a:t>
            </a:r>
            <a:endParaRPr lang="es-CL" sz="2200" b="1" dirty="0"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54511"/>
            <a:ext cx="2552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5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907704" y="6098549"/>
            <a:ext cx="71287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/>
              <a:t>Estudio: “Percepción de empleador favorito” de Portal Minero Marzo 2013</a:t>
            </a:r>
          </a:p>
          <a:p>
            <a:endParaRPr lang="es-CL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579372606"/>
              </p:ext>
            </p:extLst>
          </p:nvPr>
        </p:nvGraphicFramePr>
        <p:xfrm>
          <a:off x="683568" y="1700808"/>
          <a:ext cx="8208912" cy="4470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611560" y="1162051"/>
            <a:ext cx="8064896" cy="394741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2100" b="1" dirty="0" smtClean="0">
                <a:solidFill>
                  <a:srgbClr val="FFFFFF"/>
                </a:solidFill>
                <a:latin typeface="Calibri" pitchFamily="34" charset="0"/>
              </a:rPr>
              <a:t>¿Qué valoran?</a:t>
            </a:r>
            <a:endParaRPr kumimoji="0" lang="es-CL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5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611560" y="1162051"/>
            <a:ext cx="8064896" cy="394741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2100" b="1" dirty="0" smtClean="0">
                <a:solidFill>
                  <a:srgbClr val="FFFFFF"/>
                </a:solidFill>
                <a:latin typeface="Calibri" pitchFamily="34" charset="0"/>
              </a:rPr>
              <a:t>¿Qué pasa con los jóvenes?</a:t>
            </a:r>
            <a:endParaRPr kumimoji="0" lang="es-CL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43608" y="1772816"/>
            <a:ext cx="70567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Los jóvenes, fieles a los cambios culturales y sociales de los últimos años….qué quieren?</a:t>
            </a:r>
          </a:p>
          <a:p>
            <a:endParaRPr lang="es-CL" dirty="0"/>
          </a:p>
          <a:p>
            <a:pPr marL="285750" indent="-285750">
              <a:buFont typeface="Arial" pitchFamily="34" charset="0"/>
              <a:buChar char="•"/>
            </a:pPr>
            <a:r>
              <a:rPr lang="es-CL" dirty="0" smtClean="0"/>
              <a:t>Quieren trabajar para una compañía sustentable y que encarne los valores sociales y ambientales del hoy.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dirty="0" smtClean="0"/>
              <a:t>Que se les permita “aprender haciendo”.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dirty="0" smtClean="0"/>
              <a:t>Que se les entreguen incentivos y desafíos.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dirty="0" smtClean="0"/>
              <a:t>Moverse de acuerdo a sus preferencias, no quieren “amarrarse” aun sólo trabajo o a una sola industria.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dirty="0" smtClean="0"/>
              <a:t>Flexibilidad horaria.</a:t>
            </a:r>
          </a:p>
          <a:p>
            <a:pPr marL="285750" indent="-285750">
              <a:buFont typeface="Arial" pitchFamily="34" charset="0"/>
              <a:buChar char="•"/>
            </a:pPr>
            <a:endParaRPr lang="es-C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570" y="4653136"/>
            <a:ext cx="2170977" cy="144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http://2.bp.blogspot.com/-Psqx8VFu8OE/TuOwff7VyaI/AAAAAAAAADk/s6QOFLpcDRg/s1600/iconos-redes-socia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340317"/>
            <a:ext cx="1008112" cy="6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214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63550" y="5719227"/>
            <a:ext cx="88569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/>
              <a:t>Fuente: “Estudio articulación efectiva entre Educación Media Técnico Profesional (EMTP) y Educación Superior Técnico Profesional (ESTP), para acelerar y mejorar el proceso de formación de capital humano del nivel técnico superior ”, realizado por DUOC y Portal Minero</a:t>
            </a:r>
          </a:p>
          <a:p>
            <a:endParaRPr lang="es-CL" dirty="0"/>
          </a:p>
        </p:txBody>
      </p:sp>
      <p:sp>
        <p:nvSpPr>
          <p:cNvPr id="10" name="9 CuadroTexto"/>
          <p:cNvSpPr txBox="1"/>
          <p:nvPr/>
        </p:nvSpPr>
        <p:spPr>
          <a:xfrm>
            <a:off x="467544" y="1207690"/>
            <a:ext cx="546114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Qué piensan los jóvenes en Chile?</a:t>
            </a:r>
          </a:p>
          <a:p>
            <a:endParaRPr lang="es-CL" sz="2400" b="1" dirty="0"/>
          </a:p>
          <a:p>
            <a:r>
              <a:rPr lang="es-CL" dirty="0" smtClean="0"/>
              <a:t>- En la zona norte esperan especializarse y obtener un buen trabajo, no hay expectativas de estudios universitarios (ciudades mineras)</a:t>
            </a:r>
          </a:p>
          <a:p>
            <a:endParaRPr lang="es-CL" dirty="0"/>
          </a:p>
          <a:p>
            <a:r>
              <a:rPr lang="es-CL" dirty="0" smtClean="0"/>
              <a:t>- En la zona centro los jóvenes tienen más alternativas de mercado y optan de acuerdo a sus preferencias</a:t>
            </a:r>
          </a:p>
          <a:p>
            <a:endParaRPr lang="es-CL" dirty="0"/>
          </a:p>
          <a:p>
            <a:endParaRPr lang="es-CL" dirty="0" smtClean="0"/>
          </a:p>
          <a:p>
            <a:r>
              <a:rPr lang="es-CL" dirty="0" smtClean="0"/>
              <a:t>- En la zona sur esperan ir a la universidad, (ciudades universitarias)</a:t>
            </a:r>
            <a:endParaRPr lang="es-CL" dirty="0"/>
          </a:p>
        </p:txBody>
      </p:sp>
      <p:pic>
        <p:nvPicPr>
          <p:cNvPr id="11" name="Picture 4" descr="http://i1274.photobucket.com/albums/y439/Asetur_Chile/MAPAZONASACTUUALIZADO_zps04fd0d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96" y="1209044"/>
            <a:ext cx="2621325" cy="444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30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611560" y="1162051"/>
            <a:ext cx="8064896" cy="394741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2100" b="1" dirty="0" smtClean="0">
                <a:solidFill>
                  <a:srgbClr val="FFFFFF"/>
                </a:solidFill>
                <a:latin typeface="Calibri" pitchFamily="34" charset="0"/>
              </a:rPr>
              <a:t>EN CONCLUSIÓN: Qué vamos a necesitar?</a:t>
            </a:r>
            <a:endParaRPr kumimoji="0" lang="es-CL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2204864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L" sz="2000" b="1" dirty="0" smtClean="0"/>
              <a:t>Bajar los costos de operación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000" b="1" dirty="0" smtClean="0"/>
              <a:t>Mantener la paz ciudadana y buenas prácticas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000" b="1" dirty="0" smtClean="0"/>
              <a:t>Aumentar la productividad</a:t>
            </a:r>
            <a:endParaRPr lang="es-CL" sz="2000" b="1" dirty="0"/>
          </a:p>
        </p:txBody>
      </p:sp>
      <p:sp>
        <p:nvSpPr>
          <p:cNvPr id="7" name="6 Flecha a la derecha con muesca"/>
          <p:cNvSpPr/>
          <p:nvPr/>
        </p:nvSpPr>
        <p:spPr>
          <a:xfrm>
            <a:off x="4644008" y="2882757"/>
            <a:ext cx="2016224" cy="136815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9" name="Picture 4" descr="http://de10.com.mx/img/fotogaleria/2013/09/759bajarcos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02116"/>
            <a:ext cx="2076665" cy="138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1.bp.blogspot.com/_bC82AvnAoI8/SKGm6kQH5-I/AAAAAAAAAYM/0-_YfCxmSJ0/s400/Gerald+Holtom+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09" y="1609283"/>
            <a:ext cx="1795447" cy="191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870176" y="4537819"/>
            <a:ext cx="4950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CL" b="1" i="1" dirty="0">
                <a:solidFill>
                  <a:srgbClr val="C00000"/>
                </a:solidFill>
              </a:rPr>
              <a:t>Profesionales de alto nivel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L" b="1" i="1" dirty="0">
                <a:solidFill>
                  <a:srgbClr val="C00000"/>
                </a:solidFill>
              </a:rPr>
              <a:t>INNOVACION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CL" b="1" i="1" dirty="0">
                <a:solidFill>
                  <a:srgbClr val="C00000"/>
                </a:solidFill>
              </a:rPr>
              <a:t>Políticas públicas de temas estratégicos como la energía </a:t>
            </a:r>
          </a:p>
        </p:txBody>
      </p:sp>
    </p:spTree>
    <p:extLst>
      <p:ext uri="{BB962C8B-B14F-4D97-AF65-F5344CB8AC3E}">
        <p14:creationId xmlns:p14="http://schemas.microsoft.com/office/powerpoint/2010/main" val="704834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39552" y="1628800"/>
            <a:ext cx="673665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b="1" u="sng" dirty="0" err="1" smtClean="0">
                <a:solidFill>
                  <a:srgbClr val="FF0000"/>
                </a:solidFill>
              </a:rPr>
              <a:t>Comprehension</a:t>
            </a:r>
            <a:r>
              <a:rPr lang="es-ES" dirty="0" smtClean="0"/>
              <a:t> del escenario industrial actual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Respuesta con </a:t>
            </a:r>
            <a:r>
              <a:rPr lang="es-ES" b="1" u="sng" dirty="0" smtClean="0">
                <a:solidFill>
                  <a:srgbClr val="FF0000"/>
                </a:solidFill>
              </a:rPr>
              <a:t>oferta</a:t>
            </a:r>
            <a:r>
              <a:rPr lang="es-ES" dirty="0" smtClean="0"/>
              <a:t> académica acorde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Generación de espacios </a:t>
            </a:r>
            <a:r>
              <a:rPr lang="es-ES" b="1" u="sng" dirty="0" smtClean="0">
                <a:solidFill>
                  <a:srgbClr val="FF0000"/>
                </a:solidFill>
              </a:rPr>
              <a:t>vinculación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 smtClean="0"/>
          </a:p>
          <a:p>
            <a:r>
              <a:rPr lang="es-ES" dirty="0"/>
              <a:t>	</a:t>
            </a:r>
            <a:r>
              <a:rPr lang="es-ES" dirty="0" smtClean="0"/>
              <a:t>						    </a:t>
            </a:r>
            <a:r>
              <a:rPr lang="es-ES" b="1" dirty="0" smtClean="0">
                <a:solidFill>
                  <a:srgbClr val="00B050"/>
                </a:solidFill>
              </a:rPr>
              <a:t>Mandante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			</a:t>
            </a:r>
            <a:r>
              <a:rPr lang="es-ES" b="1" dirty="0" smtClean="0">
                <a:solidFill>
                  <a:srgbClr val="00B050"/>
                </a:solidFill>
              </a:rPr>
              <a:t>Academia</a:t>
            </a:r>
            <a:r>
              <a:rPr lang="es-ES" dirty="0" smtClean="0"/>
              <a:t>							</a:t>
            </a:r>
            <a:r>
              <a:rPr lang="es-ES" b="1" dirty="0" smtClean="0">
                <a:solidFill>
                  <a:srgbClr val="00B050"/>
                </a:solidFill>
              </a:rPr>
              <a:t>Estudiante</a:t>
            </a:r>
            <a:endParaRPr lang="es-CL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4.bp.blogspot.com/-TgotCTUxqy0/U6cdAIuqOMI/AAAAAAAAC7A/8aGR136aplo/s1600/AULA+DOS+TRIANGULOS+logo+ANIMAD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98955"/>
            <a:ext cx="2534549" cy="234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595285" y="1052736"/>
            <a:ext cx="8064896" cy="394741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243F6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defTabSz="914400" fontAlgn="base">
              <a:spcBef>
                <a:spcPct val="0"/>
              </a:spcBef>
              <a:spcAft>
                <a:spcPts val="1000"/>
              </a:spcAft>
            </a:pPr>
            <a:r>
              <a:rPr lang="es-ES" sz="2400" dirty="0" smtClean="0">
                <a:solidFill>
                  <a:schemeClr val="bg1"/>
                </a:solidFill>
              </a:rPr>
              <a:t>Rol de la Academia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smtClean="0">
                <a:solidFill>
                  <a:schemeClr val="bg1"/>
                </a:solidFill>
              </a:rPr>
              <a:t>con el escenario actual</a:t>
            </a:r>
            <a:endParaRPr kumimoji="0" lang="es-CL" sz="2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61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8215" y="105273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s-CL" sz="2800" b="1" dirty="0" smtClean="0"/>
              <a:t>Productividad</a:t>
            </a:r>
            <a:r>
              <a:rPr lang="es-CL" sz="2800" dirty="0" smtClean="0"/>
              <a:t>: Asociado a los cambios de la economía y de la industria?</a:t>
            </a:r>
            <a:endParaRPr lang="es-CL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96" y="2054756"/>
            <a:ext cx="2369839" cy="85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4" t="30318" r="47213" b="17133"/>
          <a:stretch/>
        </p:blipFill>
        <p:spPr bwMode="auto">
          <a:xfrm>
            <a:off x="790996" y="3070246"/>
            <a:ext cx="3089837" cy="230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88024" y="2707455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s-CL" dirty="0" smtClean="0"/>
              <a:t>Programas </a:t>
            </a:r>
            <a:r>
              <a:rPr lang="es-CL" dirty="0"/>
              <a:t>de mejoramiento </a:t>
            </a:r>
            <a:r>
              <a:rPr lang="es-CL" dirty="0" smtClean="0"/>
              <a:t>continuo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CL" dirty="0"/>
              <a:t>O</a:t>
            </a:r>
            <a:r>
              <a:rPr lang="es-CL" dirty="0" smtClean="0"/>
              <a:t>ptimización </a:t>
            </a:r>
            <a:r>
              <a:rPr lang="es-CL" dirty="0"/>
              <a:t>de </a:t>
            </a:r>
            <a:r>
              <a:rPr lang="es-CL" dirty="0" smtClean="0"/>
              <a:t>activos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CL" dirty="0"/>
              <a:t>P</a:t>
            </a:r>
            <a:r>
              <a:rPr lang="es-CL" dirty="0" smtClean="0"/>
              <a:t>rogramas </a:t>
            </a:r>
            <a:r>
              <a:rPr lang="es-CL" dirty="0"/>
              <a:t>de </a:t>
            </a:r>
            <a:r>
              <a:rPr lang="es-CL" dirty="0" smtClean="0"/>
              <a:t>calidad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CL" dirty="0" smtClean="0"/>
              <a:t>Planes </a:t>
            </a:r>
            <a:r>
              <a:rPr lang="es-CL" dirty="0"/>
              <a:t>de </a:t>
            </a:r>
            <a:r>
              <a:rPr lang="es-CL" dirty="0" smtClean="0"/>
              <a:t>innovación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CL" dirty="0" smtClean="0"/>
              <a:t>Capacitación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0000"/>
                </a:solidFill>
              </a:rPr>
              <a:t>Vinculación con la academia</a:t>
            </a:r>
            <a:endParaRPr lang="es-CL" b="1" dirty="0">
              <a:solidFill>
                <a:srgbClr val="FF0000"/>
              </a:solidFill>
            </a:endParaRPr>
          </a:p>
        </p:txBody>
      </p:sp>
      <p:sp>
        <p:nvSpPr>
          <p:cNvPr id="4" name="3 Cerrar llave"/>
          <p:cNvSpPr/>
          <p:nvPr/>
        </p:nvSpPr>
        <p:spPr>
          <a:xfrm>
            <a:off x="4283968" y="2433002"/>
            <a:ext cx="288032" cy="243615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0524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1063481"/>
            <a:ext cx="5294197" cy="634082"/>
          </a:xfrm>
        </p:spPr>
        <p:txBody>
          <a:bodyPr>
            <a:normAutofit/>
          </a:bodyPr>
          <a:lstStyle/>
          <a:p>
            <a:r>
              <a:rPr lang="es-CL" sz="2800" dirty="0" smtClean="0"/>
              <a:t>Modelo de Competencias</a:t>
            </a:r>
            <a:endParaRPr lang="es-CL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138" y="1844824"/>
            <a:ext cx="57150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494" y="3119231"/>
            <a:ext cx="25962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92" y="3959548"/>
            <a:ext cx="1521201" cy="87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65" y="3044503"/>
            <a:ext cx="1745552" cy="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07" y="2046672"/>
            <a:ext cx="2316061" cy="83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142041"/>
            <a:ext cx="1440160" cy="1363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004" y="5544000"/>
            <a:ext cx="2363518" cy="98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228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Portal Minero: Ubicación privilegiada en la industria</a:t>
            </a:r>
            <a:endParaRPr lang="es-CL" b="1" dirty="0">
              <a:solidFill>
                <a:srgbClr val="C00000"/>
              </a:solidFill>
            </a:endParaRPr>
          </a:p>
        </p:txBody>
      </p:sp>
      <p:pic>
        <p:nvPicPr>
          <p:cNvPr id="3" name="2 Imagen"/>
          <p:cNvPicPr/>
          <p:nvPr/>
        </p:nvPicPr>
        <p:blipFill rotWithShape="1">
          <a:blip r:embed="rId2"/>
          <a:srcRect l="37608" t="22718" r="15778" b="25152"/>
          <a:stretch/>
        </p:blipFill>
        <p:spPr bwMode="auto">
          <a:xfrm>
            <a:off x="611560" y="2132856"/>
            <a:ext cx="7920880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4458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71889" y="1844824"/>
            <a:ext cx="777240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Adobe Fan Heiti Std B" pitchFamily="34" charset="-128"/>
              </a:rPr>
              <a:t>Muchas Gracias por su atención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Adobe Fan Heiti Std B" pitchFamily="34" charset="-128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97925" y="3501008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Barinia Vidal </a:t>
            </a:r>
            <a:endParaRPr lang="es-CL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s-CL" dirty="0" smtClean="0">
                <a:solidFill>
                  <a:schemeClr val="bg1">
                    <a:lumMod val="50000"/>
                  </a:schemeClr>
                </a:solidFill>
              </a:rPr>
              <a:t>Directora de Proyectos y Estudios</a:t>
            </a:r>
          </a:p>
          <a:p>
            <a:pPr algn="ctr"/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Portal Minero</a:t>
            </a:r>
            <a:endParaRPr lang="es-C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9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9512" y="1772814"/>
            <a:ext cx="8208912" cy="34163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Contexto nacional 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Inversión según catastro Portal Minero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Problemática minera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Preocupación de los mandantes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Vinculación Academia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s-CL" sz="2400" dirty="0" smtClean="0"/>
              <a:t>Desafíos profesionales</a:t>
            </a: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196411" y="1198029"/>
            <a:ext cx="8624061" cy="3587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/>
            <a:r>
              <a:rPr lang="es-ES" sz="2800" b="1" dirty="0">
                <a:solidFill>
                  <a:schemeClr val="bg1"/>
                </a:solidFill>
                <a:latin typeface="Calibri" pitchFamily="34" charset="0"/>
              </a:rPr>
              <a:t>Contenido de temas </a:t>
            </a:r>
            <a:endParaRPr lang="es-CL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/>
          <p:nvPr/>
        </p:nvPicPr>
        <p:blipFill rotWithShape="1">
          <a:blip r:embed="rId2"/>
          <a:srcRect l="28236" t="19270" r="26366" b="39351"/>
          <a:stretch/>
        </p:blipFill>
        <p:spPr bwMode="auto">
          <a:xfrm>
            <a:off x="674712" y="2429906"/>
            <a:ext cx="7785720" cy="4167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7544" y="1706632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s-ES" sz="2200" b="1" dirty="0">
                <a:solidFill>
                  <a:schemeClr val="accent2">
                    <a:lumMod val="75000"/>
                  </a:schemeClr>
                </a:solidFill>
              </a:rPr>
              <a:t>Chile sigue representando </a:t>
            </a:r>
            <a:r>
              <a:rPr lang="es-ES" sz="2200" b="1" dirty="0" smtClean="0">
                <a:solidFill>
                  <a:schemeClr val="accent2">
                    <a:lumMod val="75000"/>
                  </a:schemeClr>
                </a:solidFill>
              </a:rPr>
              <a:t>cerca de 1/3 </a:t>
            </a:r>
            <a:r>
              <a:rPr lang="es-ES" sz="2200" b="1" dirty="0">
                <a:solidFill>
                  <a:schemeClr val="accent2">
                    <a:lumMod val="75000"/>
                  </a:schemeClr>
                </a:solidFill>
              </a:rPr>
              <a:t>de la producción </a:t>
            </a:r>
            <a:r>
              <a:rPr lang="es-ES" sz="2200" b="1" dirty="0" smtClean="0">
                <a:solidFill>
                  <a:schemeClr val="accent2">
                    <a:lumMod val="75000"/>
                  </a:schemeClr>
                </a:solidFill>
              </a:rPr>
              <a:t>mundial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2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200" b="1" dirty="0" smtClean="0">
                <a:solidFill>
                  <a:schemeClr val="accent2">
                    <a:lumMod val="75000"/>
                  </a:schemeClr>
                </a:solidFill>
              </a:rPr>
              <a:t>¿Y en Chile?</a:t>
            </a:r>
          </a:p>
          <a:p>
            <a:r>
              <a:rPr lang="es-ES" sz="2200" b="1" dirty="0" smtClean="0">
                <a:solidFill>
                  <a:srgbClr val="C00000"/>
                </a:solidFill>
              </a:rPr>
              <a:t> </a:t>
            </a:r>
            <a:endParaRPr lang="es-CL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90206" y="6258798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 smtClean="0"/>
              <a:t>Fuente: Consejo Minero</a:t>
            </a:r>
            <a:endParaRPr lang="es-CL" sz="1600" i="1" dirty="0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539552" y="1198029"/>
            <a:ext cx="7785720" cy="3587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/>
            <a:r>
              <a:rPr lang="es-ES" sz="2400" b="1" dirty="0" smtClean="0">
                <a:solidFill>
                  <a:schemeClr val="bg1"/>
                </a:solidFill>
                <a:latin typeface="Calibri" pitchFamily="34" charset="0"/>
              </a:rPr>
              <a:t>Contexto Nacional</a:t>
            </a:r>
            <a:endParaRPr lang="es-CL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91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79330" y="1124493"/>
            <a:ext cx="7850137" cy="3587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1" algn="just"/>
            <a:r>
              <a:rPr lang="es-ES" sz="2800" b="1" dirty="0" smtClean="0">
                <a:solidFill>
                  <a:schemeClr val="bg1"/>
                </a:solidFill>
              </a:rPr>
              <a:t>Inversión  en Minería</a:t>
            </a:r>
            <a:endParaRPr lang="es-CL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8" name="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390498"/>
              </p:ext>
            </p:extLst>
          </p:nvPr>
        </p:nvGraphicFramePr>
        <p:xfrm>
          <a:off x="379331" y="1700808"/>
          <a:ext cx="8157522" cy="468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utoShape 2" descr="Imágenes integradas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78" y="5299023"/>
            <a:ext cx="1134550" cy="108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16 Imagen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5" t="55891" r="75136" b="29081"/>
          <a:stretch/>
        </p:blipFill>
        <p:spPr bwMode="auto">
          <a:xfrm>
            <a:off x="379330" y="1700808"/>
            <a:ext cx="1240342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336071" y="6201256"/>
            <a:ext cx="520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Fuente: Portal Minero</a:t>
            </a:r>
            <a:endParaRPr lang="es-CL" dirty="0"/>
          </a:p>
        </p:txBody>
      </p:sp>
      <p:sp>
        <p:nvSpPr>
          <p:cNvPr id="3" name="2 Elipse"/>
          <p:cNvSpPr/>
          <p:nvPr/>
        </p:nvSpPr>
        <p:spPr>
          <a:xfrm>
            <a:off x="5076056" y="3645024"/>
            <a:ext cx="2448272" cy="864096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79330" y="1124493"/>
            <a:ext cx="7850137" cy="3587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1" algn="just"/>
            <a:r>
              <a:rPr lang="es-ES" sz="2800" b="1" dirty="0" smtClean="0">
                <a:solidFill>
                  <a:schemeClr val="bg1"/>
                </a:solidFill>
              </a:rPr>
              <a:t>Inversión en otros sectores</a:t>
            </a:r>
            <a:endParaRPr lang="es-CL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AutoShape 2" descr="Imágenes integradas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01"/>
          <a:stretch/>
        </p:blipFill>
        <p:spPr bwMode="auto">
          <a:xfrm>
            <a:off x="379330" y="1729650"/>
            <a:ext cx="84233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8" y="2919282"/>
            <a:ext cx="884237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86" r="41724"/>
          <a:stretch/>
        </p:blipFill>
        <p:spPr bwMode="auto">
          <a:xfrm>
            <a:off x="464036" y="4177435"/>
            <a:ext cx="80404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15 Imagen"/>
          <p:cNvPicPr/>
          <p:nvPr/>
        </p:nvPicPr>
        <p:blipFill rotWithShape="1">
          <a:blip r:embed="rId4"/>
          <a:srcRect l="13589" t="38369" r="72823" b="54078"/>
          <a:stretch/>
        </p:blipFill>
        <p:spPr bwMode="auto">
          <a:xfrm>
            <a:off x="1576507" y="1775888"/>
            <a:ext cx="2754642" cy="12210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17 Imagen"/>
          <p:cNvPicPr/>
          <p:nvPr/>
        </p:nvPicPr>
        <p:blipFill rotWithShape="1">
          <a:blip r:embed="rId5"/>
          <a:srcRect l="13249" t="48641" r="71634" b="43806"/>
          <a:stretch/>
        </p:blipFill>
        <p:spPr bwMode="auto">
          <a:xfrm>
            <a:off x="1555684" y="3003146"/>
            <a:ext cx="2659642" cy="12179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19 Imagen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9" t="59516" r="71634" b="33535"/>
          <a:stretch/>
        </p:blipFill>
        <p:spPr bwMode="auto">
          <a:xfrm>
            <a:off x="1573433" y="4353657"/>
            <a:ext cx="2726626" cy="1071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78" y="5299023"/>
            <a:ext cx="1134550" cy="108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16 Imagen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7" t="56874" r="66133" b="29361"/>
          <a:stretch/>
        </p:blipFill>
        <p:spPr bwMode="auto">
          <a:xfrm>
            <a:off x="4212745" y="1758225"/>
            <a:ext cx="1114425" cy="933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18 Imagen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5" t="55891" r="38966" b="28097"/>
          <a:stretch/>
        </p:blipFill>
        <p:spPr bwMode="auto">
          <a:xfrm>
            <a:off x="4323008" y="2920869"/>
            <a:ext cx="942975" cy="1085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24 Imagen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4" t="57014" r="46390" b="29361"/>
          <a:stretch/>
        </p:blipFill>
        <p:spPr bwMode="auto">
          <a:xfrm>
            <a:off x="4379433" y="4204761"/>
            <a:ext cx="781050" cy="923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52035"/>
            <a:ext cx="3028750" cy="92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3102857"/>
            <a:ext cx="3028750" cy="90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2" y="4428587"/>
            <a:ext cx="3028751" cy="944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3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/>
          <p:nvPr/>
        </p:nvPicPr>
        <p:blipFill rotWithShape="1">
          <a:blip r:embed="rId2"/>
          <a:srcRect l="28114" t="14808" r="27340" b="37728"/>
          <a:stretch/>
        </p:blipFill>
        <p:spPr bwMode="auto">
          <a:xfrm>
            <a:off x="-252536" y="2132856"/>
            <a:ext cx="5043176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21"/>
          <p:cNvSpPr>
            <a:spLocks noChangeArrowheads="1"/>
          </p:cNvSpPr>
          <p:nvPr/>
        </p:nvSpPr>
        <p:spPr bwMode="auto">
          <a:xfrm>
            <a:off x="682303" y="1124744"/>
            <a:ext cx="7850137" cy="3587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vl="1" algn="just"/>
            <a:r>
              <a:rPr lang="es-ES" sz="2800" b="1" dirty="0" smtClean="0">
                <a:solidFill>
                  <a:schemeClr val="bg1"/>
                </a:solidFill>
              </a:rPr>
              <a:t>Problemática actual de la industria</a:t>
            </a:r>
            <a:endParaRPr lang="es-CL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2936" y="6139367"/>
            <a:ext cx="876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 smtClean="0"/>
              <a:t>Fuente: Consejo Minero</a:t>
            </a:r>
            <a:endParaRPr lang="es-CL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6654" y="1691572"/>
            <a:ext cx="3450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L" sz="2200" b="1" dirty="0" smtClean="0"/>
              <a:t>Costos de Operación</a:t>
            </a:r>
            <a:endParaRPr lang="es-CL" dirty="0"/>
          </a:p>
        </p:txBody>
      </p:sp>
      <p:pic>
        <p:nvPicPr>
          <p:cNvPr id="12" name="Picture 2" descr="http://globoesporte.globo.com/platb/files/1031/2011/02/alert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76" y="1555681"/>
            <a:ext cx="1319554" cy="115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5841230" y="1691572"/>
            <a:ext cx="316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L" sz="2200" b="1" dirty="0" smtClean="0"/>
              <a:t>Comunidades</a:t>
            </a:r>
            <a:r>
              <a:rPr lang="es-CL" sz="2200" dirty="0" smtClean="0"/>
              <a:t> </a:t>
            </a:r>
            <a:endParaRPr lang="es-CL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830" y="2852936"/>
            <a:ext cx="3750642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16 Conector recto de flecha"/>
          <p:cNvCxnSpPr/>
          <p:nvPr/>
        </p:nvCxnSpPr>
        <p:spPr>
          <a:xfrm flipV="1">
            <a:off x="5142391" y="1907015"/>
            <a:ext cx="698839" cy="2244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 flipV="1">
            <a:off x="2915816" y="1988840"/>
            <a:ext cx="834460" cy="1426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2483768" y="3717032"/>
            <a:ext cx="648072" cy="115212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0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611561" y="1121177"/>
            <a:ext cx="7974724" cy="36360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CL" sz="2400" b="1" dirty="0" smtClean="0">
                <a:solidFill>
                  <a:schemeClr val="bg1"/>
                </a:solidFill>
              </a:rPr>
              <a:t>Soluciones cortoplacistas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2060">
            <a:off x="470493" y="2079311"/>
            <a:ext cx="1601288" cy="249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36878"/>
            <a:ext cx="1593134" cy="1566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92"/>
          <a:stretch/>
        </p:blipFill>
        <p:spPr bwMode="auto">
          <a:xfrm>
            <a:off x="2839773" y="2148949"/>
            <a:ext cx="963012" cy="174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36878"/>
            <a:ext cx="2207892" cy="1463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derecha"/>
          <p:cNvSpPr/>
          <p:nvPr/>
        </p:nvSpPr>
        <p:spPr>
          <a:xfrm>
            <a:off x="2123728" y="2968843"/>
            <a:ext cx="576064" cy="244133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852" y="2968843"/>
            <a:ext cx="676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405" y="5105859"/>
            <a:ext cx="1133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484868" y="5105859"/>
            <a:ext cx="7501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 smtClean="0"/>
              <a:t>* De acuerdo al estudio de Fundación Chile: Fuerza Laboral, faltarán aproximadamente </a:t>
            </a:r>
            <a:r>
              <a:rPr lang="es-CL" b="1" dirty="0" smtClean="0"/>
              <a:t>30.000 trabajadores </a:t>
            </a:r>
            <a:r>
              <a:rPr lang="es-CL" dirty="0" smtClean="0"/>
              <a:t>en áreas Mantenimiento y Operación maquinaria hacia 2024.</a:t>
            </a:r>
            <a:endParaRPr lang="es-CL" dirty="0"/>
          </a:p>
        </p:txBody>
      </p:sp>
      <p:sp>
        <p:nvSpPr>
          <p:cNvPr id="2" name="1 Rectángulo"/>
          <p:cNvSpPr/>
          <p:nvPr/>
        </p:nvSpPr>
        <p:spPr>
          <a:xfrm>
            <a:off x="610295" y="1732378"/>
            <a:ext cx="7850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Disminución de Costos operaciones </a:t>
            </a:r>
            <a:r>
              <a:rPr lang="es-CL" sz="2400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 RR.HH</a:t>
            </a:r>
          </a:p>
        </p:txBody>
      </p:sp>
    </p:spTree>
    <p:extLst>
      <p:ext uri="{BB962C8B-B14F-4D97-AF65-F5344CB8AC3E}">
        <p14:creationId xmlns:p14="http://schemas.microsoft.com/office/powerpoint/2010/main" val="2818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05"/>
          <a:stretch/>
        </p:blipFill>
        <p:spPr bwMode="auto">
          <a:xfrm>
            <a:off x="527272" y="1124744"/>
            <a:ext cx="8151813" cy="451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11560" y="1772816"/>
            <a:ext cx="78488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38 MIL empleos disponibles al 2020</a:t>
            </a:r>
          </a:p>
          <a:p>
            <a:endParaRPr lang="es-ES" dirty="0"/>
          </a:p>
          <a:p>
            <a:r>
              <a:rPr lang="es-ES" dirty="0" smtClean="0"/>
              <a:t>							- Paralización</a:t>
            </a:r>
          </a:p>
          <a:p>
            <a:r>
              <a:rPr lang="es-ES" dirty="0"/>
              <a:t>Corrección a la baja	</a:t>
            </a:r>
            <a:r>
              <a:rPr lang="es-ES" dirty="0" smtClean="0"/>
              <a:t>			- Productividad</a:t>
            </a:r>
          </a:p>
          <a:p>
            <a:r>
              <a:rPr lang="es-ES" dirty="0"/>
              <a:t>	</a:t>
            </a:r>
            <a:r>
              <a:rPr lang="es-ES" dirty="0" smtClean="0"/>
              <a:t>						- Postergación desarrollo</a:t>
            </a:r>
          </a:p>
          <a:p>
            <a:endParaRPr lang="es-CL" dirty="0" smtClean="0"/>
          </a:p>
          <a:p>
            <a:r>
              <a:rPr lang="es-CL" sz="2400" b="1" dirty="0" smtClean="0">
                <a:solidFill>
                  <a:srgbClr val="C00000"/>
                </a:solidFill>
              </a:rPr>
              <a:t>30.000 empleos disponibles sin cubrir al 2024.</a:t>
            </a:r>
          </a:p>
          <a:p>
            <a:endParaRPr lang="es-CL" dirty="0" smtClean="0"/>
          </a:p>
          <a:p>
            <a:r>
              <a:rPr lang="es-CL" dirty="0" smtClean="0"/>
              <a:t> </a:t>
            </a:r>
            <a:r>
              <a:rPr lang="es-CL" sz="2000" b="1" dirty="0" smtClean="0"/>
              <a:t>18.400 				</a:t>
            </a:r>
            <a:r>
              <a:rPr lang="es-CL" sz="2000" b="1" dirty="0" smtClean="0">
                <a:solidFill>
                  <a:srgbClr val="00B050"/>
                </a:solidFill>
              </a:rPr>
              <a:t>Reemplazo</a:t>
            </a:r>
            <a:endParaRPr lang="es-CL" sz="2000" b="1" dirty="0">
              <a:solidFill>
                <a:srgbClr val="00B050"/>
              </a:solidFill>
            </a:endParaRPr>
          </a:p>
          <a:p>
            <a:r>
              <a:rPr lang="es-CL" sz="2000" b="1" dirty="0" smtClean="0"/>
              <a:t> 11.600 				</a:t>
            </a:r>
            <a:r>
              <a:rPr lang="es-CL" sz="2000" b="1" dirty="0" smtClean="0">
                <a:solidFill>
                  <a:srgbClr val="00B050"/>
                </a:solidFill>
              </a:rPr>
              <a:t>Cubrir nuevos puestos</a:t>
            </a:r>
          </a:p>
          <a:p>
            <a:endParaRPr lang="es-CL" dirty="0"/>
          </a:p>
          <a:p>
            <a:endParaRPr lang="es-CL" dirty="0"/>
          </a:p>
          <a:p>
            <a:r>
              <a:rPr lang="es-CL" dirty="0"/>
              <a:t>Áreas de mayor complejidad: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b="1" dirty="0">
                <a:solidFill>
                  <a:srgbClr val="00B050"/>
                </a:solidFill>
              </a:rPr>
              <a:t>Mantenimiento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b="1" dirty="0"/>
              <a:t>Operación de equipos</a:t>
            </a:r>
          </a:p>
          <a:p>
            <a:endParaRPr lang="es-CL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312" y="4016018"/>
            <a:ext cx="2444750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447" y="4143018"/>
            <a:ext cx="549275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>
            <a:off x="1988734" y="4176183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1988734" y="445987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3059832" y="6249075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 smtClean="0"/>
              <a:t>Fuente: Consejo Minero “Fuerza Laboral 2014-2015”</a:t>
            </a:r>
            <a:endParaRPr lang="es-CL" sz="1600" i="1" dirty="0"/>
          </a:p>
        </p:txBody>
      </p:sp>
      <p:sp>
        <p:nvSpPr>
          <p:cNvPr id="3" name="2 Cerrar llave"/>
          <p:cNvSpPr/>
          <p:nvPr/>
        </p:nvSpPr>
        <p:spPr>
          <a:xfrm>
            <a:off x="3059832" y="2420888"/>
            <a:ext cx="360040" cy="79208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" y="1124744"/>
            <a:ext cx="9067213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051720" y="6093296"/>
            <a:ext cx="7029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/>
              <a:t>Estudio: “Percepción de empleador favorito” de Portal Minero Marzo 2013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7825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26567</TotalTime>
  <Words>483</Words>
  <Application>Microsoft Office PowerPoint</Application>
  <PresentationFormat>Presentación en pantalla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Office Theme</vt:lpstr>
      <vt:lpstr>2_Office Theme</vt:lpstr>
      <vt:lpstr>Foro de Capital Humano:  Vinculación Empresa-Academia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Productividad: Asociado a los cambios de la economía y de la industria?</vt:lpstr>
      <vt:lpstr>Modelo de Competencias</vt:lpstr>
      <vt:lpstr>Portal Minero: Ubicación privilegiada en la industria</vt:lpstr>
      <vt:lpstr>Presentación de PowerPoint</vt:lpstr>
    </vt:vector>
  </TitlesOfParts>
  <Company>Portal Minero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</dc:title>
  <dc:creator>iMac</dc:creator>
  <cp:lastModifiedBy>notebook portal 1</cp:lastModifiedBy>
  <cp:revision>596</cp:revision>
  <cp:lastPrinted>2016-07-04T21:55:18Z</cp:lastPrinted>
  <dcterms:created xsi:type="dcterms:W3CDTF">2012-05-28T21:08:50Z</dcterms:created>
  <dcterms:modified xsi:type="dcterms:W3CDTF">2016-07-06T19:52:11Z</dcterms:modified>
</cp:coreProperties>
</file>