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775" r:id="rId1"/>
  </p:sldMasterIdLst>
  <p:notesMasterIdLst>
    <p:notesMasterId r:id="rId31"/>
  </p:notesMasterIdLst>
  <p:sldIdLst>
    <p:sldId id="256" r:id="rId2"/>
    <p:sldId id="502" r:id="rId3"/>
    <p:sldId id="503" r:id="rId4"/>
    <p:sldId id="504" r:id="rId5"/>
    <p:sldId id="501" r:id="rId6"/>
    <p:sldId id="539" r:id="rId7"/>
    <p:sldId id="505" r:id="rId8"/>
    <p:sldId id="473" r:id="rId9"/>
    <p:sldId id="474" r:id="rId10"/>
    <p:sldId id="475" r:id="rId11"/>
    <p:sldId id="476" r:id="rId12"/>
    <p:sldId id="544" r:id="rId13"/>
    <p:sldId id="529" r:id="rId14"/>
    <p:sldId id="478" r:id="rId15"/>
    <p:sldId id="508" r:id="rId16"/>
    <p:sldId id="506" r:id="rId17"/>
    <p:sldId id="509" r:id="rId18"/>
    <p:sldId id="511" r:id="rId19"/>
    <p:sldId id="554" r:id="rId20"/>
    <p:sldId id="555" r:id="rId21"/>
    <p:sldId id="513" r:id="rId22"/>
    <p:sldId id="553" r:id="rId23"/>
    <p:sldId id="514" r:id="rId24"/>
    <p:sldId id="515" r:id="rId25"/>
    <p:sldId id="516" r:id="rId26"/>
    <p:sldId id="556" r:id="rId27"/>
    <p:sldId id="537" r:id="rId28"/>
    <p:sldId id="519" r:id="rId29"/>
    <p:sldId id="522" r:id="rId3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a Salazar" initials="C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6600CC"/>
    <a:srgbClr val="C59EE2"/>
    <a:srgbClr val="DCF5E8"/>
    <a:srgbClr val="FFCC29"/>
    <a:srgbClr val="FFDB69"/>
    <a:srgbClr val="FFE6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4" autoAdjust="0"/>
    <p:restoredTop sz="93968" autoAdjust="0"/>
  </p:normalViewPr>
  <p:slideViewPr>
    <p:cSldViewPr snapToGrid="0">
      <p:cViewPr varScale="1">
        <p:scale>
          <a:sx n="88" d="100"/>
          <a:sy n="88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ergio%20Ib&#225;&#241;ez\Desktop\RESULTADOS%20A%20SEPTIEMBRE%202015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Localización Regional de los Centros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'Por regiones'!$E$20:$E$29</c:f>
              <c:strCache>
                <c:ptCount val="10"/>
                <c:pt idx="0">
                  <c:v>Tarapaca</c:v>
                </c:pt>
                <c:pt idx="1">
                  <c:v>Antofagasta</c:v>
                </c:pt>
                <c:pt idx="2">
                  <c:v>Atacama</c:v>
                </c:pt>
                <c:pt idx="3">
                  <c:v>Coquimbo</c:v>
                </c:pt>
                <c:pt idx="4">
                  <c:v>Valparaíso</c:v>
                </c:pt>
                <c:pt idx="5">
                  <c:v>Metropolitana</c:v>
                </c:pt>
                <c:pt idx="6">
                  <c:v>Biobio</c:v>
                </c:pt>
                <c:pt idx="7">
                  <c:v>Araucanía</c:v>
                </c:pt>
                <c:pt idx="8">
                  <c:v>Los Lagos</c:v>
                </c:pt>
                <c:pt idx="9">
                  <c:v>Magallanes</c:v>
                </c:pt>
              </c:strCache>
            </c:strRef>
          </c:cat>
          <c:val>
            <c:numRef>
              <c:f>'Por regiones'!$F$20:$F$29</c:f>
              <c:numCache>
                <c:formatCode>General</c:formatCode>
                <c:ptCount val="10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17</c:v>
                </c:pt>
                <c:pt idx="6">
                  <c:v>1</c:v>
                </c:pt>
                <c:pt idx="7">
                  <c:v>2</c:v>
                </c:pt>
                <c:pt idx="8">
                  <c:v>2</c:v>
                </c:pt>
                <c:pt idx="9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93B-470A-93FD-2F4620E7B83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4611072"/>
        <c:axId val="24691840"/>
      </c:barChart>
      <c:catAx>
        <c:axId val="2461107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24691840"/>
        <c:crosses val="autoZero"/>
        <c:auto val="1"/>
        <c:lblAlgn val="ctr"/>
        <c:lblOffset val="100"/>
        <c:noMultiLvlLbl val="0"/>
      </c:catAx>
      <c:valAx>
        <c:axId val="2469184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24611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s-CL"/>
              <a:t>Tipo de organización asociada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'Por tipos de organización'!$D$18:$G$18</c:f>
              <c:strCache>
                <c:ptCount val="4"/>
                <c:pt idx="0">
                  <c:v>Gremio</c:v>
                </c:pt>
                <c:pt idx="1">
                  <c:v>Comercial</c:v>
                </c:pt>
                <c:pt idx="2">
                  <c:v>Universidad</c:v>
                </c:pt>
                <c:pt idx="3">
                  <c:v>Sindical</c:v>
                </c:pt>
              </c:strCache>
            </c:strRef>
          </c:cat>
          <c:val>
            <c:numRef>
              <c:f>'Por tipos de organización'!$D$19:$G$19</c:f>
              <c:numCache>
                <c:formatCode>General</c:formatCode>
                <c:ptCount val="4"/>
                <c:pt idx="0">
                  <c:v>13</c:v>
                </c:pt>
                <c:pt idx="1">
                  <c:v>12</c:v>
                </c:pt>
                <c:pt idx="2">
                  <c:v>8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AFE-435F-8242-C3AF403C128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24728320"/>
        <c:axId val="24731008"/>
      </c:barChart>
      <c:catAx>
        <c:axId val="247283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s-CL"/>
          </a:p>
        </c:txPr>
        <c:crossAx val="24731008"/>
        <c:crosses val="autoZero"/>
        <c:auto val="1"/>
        <c:lblAlgn val="ctr"/>
        <c:lblOffset val="100"/>
        <c:noMultiLvlLbl val="0"/>
      </c:catAx>
      <c:valAx>
        <c:axId val="247310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4728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L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accent1"/>
                </a:solidFill>
              </a:defRPr>
            </a:pPr>
            <a:r>
              <a:rPr lang="es-CL">
                <a:solidFill>
                  <a:schemeClr val="accent1"/>
                </a:solidFill>
              </a:rPr>
              <a:t>Distribución de Certificados por Sector</a:t>
            </a:r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Hoja8!$M$65:$M$76</c:f>
              <c:strCache>
                <c:ptCount val="12"/>
                <c:pt idx="0">
                  <c:v>Minería Metálica</c:v>
                </c:pt>
                <c:pt idx="1">
                  <c:v>Suministro de gas Electricidad y Agua</c:v>
                </c:pt>
                <c:pt idx="2">
                  <c:v>Información y Comunicaciones</c:v>
                </c:pt>
                <c:pt idx="3">
                  <c:v>Actividades Profesionales Científicas y Técnicas</c:v>
                </c:pt>
                <c:pt idx="4">
                  <c:v>Manufactura Metálica</c:v>
                </c:pt>
                <c:pt idx="5">
                  <c:v>Acuícola y Pesquero</c:v>
                </c:pt>
                <c:pt idx="6">
                  <c:v>Construcción</c:v>
                </c:pt>
                <c:pt idx="7">
                  <c:v>Comercio</c:v>
                </c:pt>
                <c:pt idx="8">
                  <c:v>Transporte y Logística</c:v>
                </c:pt>
                <c:pt idx="9">
                  <c:v>Elaboración de Alimentos y Bebidas</c:v>
                </c:pt>
                <c:pt idx="10">
                  <c:v>Gastronomía Hotelería y Turismo</c:v>
                </c:pt>
                <c:pt idx="11">
                  <c:v>Agrícola y Ganadero</c:v>
                </c:pt>
              </c:strCache>
            </c:strRef>
          </c:cat>
          <c:val>
            <c:numRef>
              <c:f>Hoja8!$N$65:$N$76</c:f>
              <c:numCache>
                <c:formatCode>_-* #,##0_-;\-* #,##0_-;_-* "-"??_-;_-@_-</c:formatCode>
                <c:ptCount val="12"/>
                <c:pt idx="0">
                  <c:v>219</c:v>
                </c:pt>
                <c:pt idx="1">
                  <c:v>316</c:v>
                </c:pt>
                <c:pt idx="2">
                  <c:v>862</c:v>
                </c:pt>
                <c:pt idx="3">
                  <c:v>1296</c:v>
                </c:pt>
                <c:pt idx="4">
                  <c:v>3511</c:v>
                </c:pt>
                <c:pt idx="5">
                  <c:v>3794</c:v>
                </c:pt>
                <c:pt idx="6">
                  <c:v>5459</c:v>
                </c:pt>
                <c:pt idx="7">
                  <c:v>6189</c:v>
                </c:pt>
                <c:pt idx="8">
                  <c:v>7589</c:v>
                </c:pt>
                <c:pt idx="9">
                  <c:v>8651</c:v>
                </c:pt>
                <c:pt idx="10">
                  <c:v>8806</c:v>
                </c:pt>
                <c:pt idx="11">
                  <c:v>17152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9AB-4111-BC42-315F3D401A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75430144"/>
        <c:axId val="77275136"/>
      </c:barChart>
      <c:catAx>
        <c:axId val="7543014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77275136"/>
        <c:crosses val="autoZero"/>
        <c:auto val="1"/>
        <c:lblAlgn val="ctr"/>
        <c:lblOffset val="100"/>
        <c:noMultiLvlLbl val="0"/>
      </c:catAx>
      <c:valAx>
        <c:axId val="77275136"/>
        <c:scaling>
          <c:orientation val="minMax"/>
        </c:scaling>
        <c:delete val="0"/>
        <c:axPos val="b"/>
        <c:majorGridlines>
          <c:spPr>
            <a:ln>
              <a:solidFill>
                <a:srgbClr val="0070C0"/>
              </a:solidFill>
            </a:ln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ln w="9525">
            <a:noFill/>
          </a:ln>
        </c:spPr>
        <c:crossAx val="75430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solidFill>
            <a:srgbClr val="0065B0"/>
          </a:solidFill>
          <a:latin typeface="+mn-lt"/>
        </a:defRPr>
      </a:pPr>
      <a:endParaRPr lang="es-CL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7333702763423005E-3"/>
          <c:y val="0.26511463072025981"/>
          <c:w val="0.94026830934185579"/>
          <c:h val="0.71123247891885855"/>
        </c:manualLayout>
      </c:layout>
      <c:pie3DChart>
        <c:varyColors val="1"/>
        <c:ser>
          <c:idx val="0"/>
          <c:order val="0"/>
          <c:tx>
            <c:strRef>
              <c:f>Hoja4!$J$7</c:f>
              <c:strCache>
                <c:ptCount val="1"/>
                <c:pt idx="0">
                  <c:v>Porcentaje válido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6D-4079-B767-C39625FADF1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6D-4079-B767-C39625FADF1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D6D-4079-B767-C39625FADF1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D6D-4079-B767-C39625FADF1A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D6D-4079-B767-C39625FADF1A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AD6D-4079-B767-C39625FADF1A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AD6D-4079-B767-C39625FADF1A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AD6D-4079-B767-C39625FADF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L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Hoja4!$I$8:$I$11</c:f>
              <c:strCache>
                <c:ptCount val="4"/>
                <c:pt idx="0">
                  <c:v>Micro Empresa</c:v>
                </c:pt>
                <c:pt idx="1">
                  <c:v>Pequeña Empresa</c:v>
                </c:pt>
                <c:pt idx="2">
                  <c:v>Mediana Empresa</c:v>
                </c:pt>
                <c:pt idx="3">
                  <c:v>Gran Empresa</c:v>
                </c:pt>
              </c:strCache>
            </c:strRef>
          </c:cat>
          <c:val>
            <c:numRef>
              <c:f>Hoja4!$J$8:$J$11</c:f>
              <c:numCache>
                <c:formatCode>###0.0</c:formatCode>
                <c:ptCount val="4"/>
                <c:pt idx="0">
                  <c:v>28.176795580110497</c:v>
                </c:pt>
                <c:pt idx="1">
                  <c:v>27.071823204419893</c:v>
                </c:pt>
                <c:pt idx="2">
                  <c:v>14.088397790055248</c:v>
                </c:pt>
                <c:pt idx="3">
                  <c:v>30.662983425414371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D6D-4079-B767-C39625FADF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899802827428885"/>
          <c:y val="0.2844738094092617"/>
          <c:w val="0.24820989065021226"/>
          <c:h val="0.436427856644130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es-CL"/>
        </a:p>
      </c:txPr>
    </c:legend>
    <c:plotVisOnly val="1"/>
    <c:dispBlanksAs val="zero"/>
    <c:showDLblsOverMax val="0"/>
  </c:chart>
  <c:spPr>
    <a:noFill/>
    <a:ln w="12700" cap="rnd" cmpd="sng" algn="ctr">
      <a:noFill/>
      <a:prstDash val="solid"/>
    </a:ln>
    <a:effectLst/>
  </c:spPr>
  <c:txPr>
    <a:bodyPr/>
    <a:lstStyle/>
    <a:p>
      <a:pPr>
        <a:defRPr sz="1600">
          <a:solidFill>
            <a:srgbClr val="0070C0"/>
          </a:solidFill>
          <a:latin typeface="+mn-lt"/>
        </a:defRPr>
      </a:pPr>
      <a:endParaRPr lang="es-CL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EF61EC-A845-4117-BF25-024430C7B52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4935334C-493A-43D9-A780-06C674DCFBF4}">
      <dgm:prSet phldrT="[Texto]" custT="1"/>
      <dgm:spPr/>
      <dgm:t>
        <a:bodyPr/>
        <a:lstStyle/>
        <a:p>
          <a:endParaRPr lang="es-CL" sz="2500" dirty="0" smtClean="0"/>
        </a:p>
        <a:p>
          <a:r>
            <a:rPr lang="es-CL" sz="2400" dirty="0" smtClean="0"/>
            <a:t>Conocimientos:</a:t>
          </a:r>
        </a:p>
        <a:p>
          <a:r>
            <a:rPr lang="es-CL" sz="1600" dirty="0" smtClean="0"/>
            <a:t>Conjunto de saberes adquiridos por distintas vías</a:t>
          </a:r>
          <a:endParaRPr lang="es-CL" sz="1600" dirty="0"/>
        </a:p>
      </dgm:t>
    </dgm:pt>
    <dgm:pt modelId="{4223D45B-755F-4454-98F5-5036F13F681D}" type="parTrans" cxnId="{41235125-DBEB-4682-8046-BFF863BD4FC7}">
      <dgm:prSet/>
      <dgm:spPr/>
      <dgm:t>
        <a:bodyPr/>
        <a:lstStyle/>
        <a:p>
          <a:endParaRPr lang="es-CL"/>
        </a:p>
      </dgm:t>
    </dgm:pt>
    <dgm:pt modelId="{7F03669B-7C1C-4E74-9D79-FFAA471B324A}" type="sibTrans" cxnId="{41235125-DBEB-4682-8046-BFF863BD4FC7}">
      <dgm:prSet/>
      <dgm:spPr/>
      <dgm:t>
        <a:bodyPr/>
        <a:lstStyle/>
        <a:p>
          <a:endParaRPr lang="es-CL"/>
        </a:p>
      </dgm:t>
    </dgm:pt>
    <dgm:pt modelId="{A8013B78-A813-4A5D-BF0C-D75947DE760D}">
      <dgm:prSet phldrT="[Texto]" custT="1"/>
      <dgm:spPr/>
      <dgm:t>
        <a:bodyPr/>
        <a:lstStyle/>
        <a:p>
          <a:r>
            <a:rPr lang="es-CL" sz="2400" dirty="0" smtClean="0"/>
            <a:t>Habilidades: </a:t>
          </a:r>
          <a:r>
            <a:rPr lang="es-CL" sz="1600" dirty="0" smtClean="0"/>
            <a:t>Capacidad y disposición para ejecutar acciones</a:t>
          </a:r>
          <a:endParaRPr lang="es-CL" sz="1600" dirty="0"/>
        </a:p>
      </dgm:t>
    </dgm:pt>
    <dgm:pt modelId="{9F432675-A80B-4C15-BE12-FCE7C1BC33D5}" type="parTrans" cxnId="{4C504A6C-C45B-4C3E-8A0E-805C562EF437}">
      <dgm:prSet/>
      <dgm:spPr/>
      <dgm:t>
        <a:bodyPr/>
        <a:lstStyle/>
        <a:p>
          <a:endParaRPr lang="es-CL"/>
        </a:p>
      </dgm:t>
    </dgm:pt>
    <dgm:pt modelId="{B18956F7-3E1B-4101-A4AB-D67446304A8B}" type="sibTrans" cxnId="{4C504A6C-C45B-4C3E-8A0E-805C562EF437}">
      <dgm:prSet/>
      <dgm:spPr/>
      <dgm:t>
        <a:bodyPr/>
        <a:lstStyle/>
        <a:p>
          <a:endParaRPr lang="es-CL"/>
        </a:p>
      </dgm:t>
    </dgm:pt>
    <dgm:pt modelId="{27295186-65F4-41AE-AE7A-7DE05F0622EE}">
      <dgm:prSet phldrT="[Texto]" custT="1"/>
      <dgm:spPr/>
      <dgm:t>
        <a:bodyPr/>
        <a:lstStyle/>
        <a:p>
          <a:pPr algn="r"/>
          <a:r>
            <a:rPr lang="es-CL" sz="2400" dirty="0" smtClean="0"/>
            <a:t>Actitudes: </a:t>
          </a:r>
          <a:r>
            <a:rPr lang="es-CL" sz="1600" dirty="0" smtClean="0"/>
            <a:t>Disposición de ánimo manifestada de algún modo</a:t>
          </a:r>
          <a:endParaRPr lang="es-CL" sz="2700" dirty="0"/>
        </a:p>
      </dgm:t>
    </dgm:pt>
    <dgm:pt modelId="{8AFF72C0-8D38-46A9-942A-B2651BB4EB30}" type="parTrans" cxnId="{5F8A2EC4-C119-4535-84FB-5077C4A6F10B}">
      <dgm:prSet/>
      <dgm:spPr/>
      <dgm:t>
        <a:bodyPr/>
        <a:lstStyle/>
        <a:p>
          <a:endParaRPr lang="es-CL"/>
        </a:p>
      </dgm:t>
    </dgm:pt>
    <dgm:pt modelId="{69CBE966-37AE-4D71-B3C2-64B2A98F266E}" type="sibTrans" cxnId="{5F8A2EC4-C119-4535-84FB-5077C4A6F10B}">
      <dgm:prSet/>
      <dgm:spPr/>
      <dgm:t>
        <a:bodyPr/>
        <a:lstStyle/>
        <a:p>
          <a:endParaRPr lang="es-CL"/>
        </a:p>
      </dgm:t>
    </dgm:pt>
    <dgm:pt modelId="{397111EC-4235-4855-8BF3-6C2E9737E712}" type="pres">
      <dgm:prSet presAssocID="{57EF61EC-A845-4117-BF25-024430C7B529}" presName="compositeShape" presStyleCnt="0">
        <dgm:presLayoutVars>
          <dgm:chMax val="7"/>
          <dgm:dir/>
          <dgm:resizeHandles val="exact"/>
        </dgm:presLayoutVars>
      </dgm:prSet>
      <dgm:spPr/>
    </dgm:pt>
    <dgm:pt modelId="{333DF4FE-A8A4-456C-9870-39D8DA1F2B09}" type="pres">
      <dgm:prSet presAssocID="{4935334C-493A-43D9-A780-06C674DCFBF4}" presName="circ1" presStyleLbl="vennNode1" presStyleIdx="0" presStyleCnt="3"/>
      <dgm:spPr/>
      <dgm:t>
        <a:bodyPr/>
        <a:lstStyle/>
        <a:p>
          <a:endParaRPr lang="es-CL"/>
        </a:p>
      </dgm:t>
    </dgm:pt>
    <dgm:pt modelId="{539879B9-EDF6-4292-81D4-E8C09A34CFFC}" type="pres">
      <dgm:prSet presAssocID="{4935334C-493A-43D9-A780-06C674DCFBF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07170D3-2F58-40D1-8867-F65325B683DE}" type="pres">
      <dgm:prSet presAssocID="{A8013B78-A813-4A5D-BF0C-D75947DE760D}" presName="circ2" presStyleLbl="vennNode1" presStyleIdx="1" presStyleCnt="3"/>
      <dgm:spPr/>
      <dgm:t>
        <a:bodyPr/>
        <a:lstStyle/>
        <a:p>
          <a:endParaRPr lang="es-CL"/>
        </a:p>
      </dgm:t>
    </dgm:pt>
    <dgm:pt modelId="{769D1F15-52CF-4FC2-8FE6-824212782A95}" type="pres">
      <dgm:prSet presAssocID="{A8013B78-A813-4A5D-BF0C-D75947DE760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9E86363-AB73-4894-BC91-A2FB1A727093}" type="pres">
      <dgm:prSet presAssocID="{27295186-65F4-41AE-AE7A-7DE05F0622EE}" presName="circ3" presStyleLbl="vennNode1" presStyleIdx="2" presStyleCnt="3"/>
      <dgm:spPr/>
      <dgm:t>
        <a:bodyPr/>
        <a:lstStyle/>
        <a:p>
          <a:endParaRPr lang="es-CL"/>
        </a:p>
      </dgm:t>
    </dgm:pt>
    <dgm:pt modelId="{5C91882A-7D1E-4AB8-85CC-2ADF27E31428}" type="pres">
      <dgm:prSet presAssocID="{27295186-65F4-41AE-AE7A-7DE05F0622E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1055B2F-D7FC-4D64-BB93-00F3869ECFEE}" type="presOf" srcId="{57EF61EC-A845-4117-BF25-024430C7B529}" destId="{397111EC-4235-4855-8BF3-6C2E9737E712}" srcOrd="0" destOrd="0" presId="urn:microsoft.com/office/officeart/2005/8/layout/venn1"/>
    <dgm:cxn modelId="{6985ED91-238C-45F6-B6B4-0744B8E5D8F5}" type="presOf" srcId="{4935334C-493A-43D9-A780-06C674DCFBF4}" destId="{333DF4FE-A8A4-456C-9870-39D8DA1F2B09}" srcOrd="0" destOrd="0" presId="urn:microsoft.com/office/officeart/2005/8/layout/venn1"/>
    <dgm:cxn modelId="{86D1DD7F-59A2-4F5C-A0D5-7E3E88CAF926}" type="presOf" srcId="{27295186-65F4-41AE-AE7A-7DE05F0622EE}" destId="{99E86363-AB73-4894-BC91-A2FB1A727093}" srcOrd="0" destOrd="0" presId="urn:microsoft.com/office/officeart/2005/8/layout/venn1"/>
    <dgm:cxn modelId="{41235125-DBEB-4682-8046-BFF863BD4FC7}" srcId="{57EF61EC-A845-4117-BF25-024430C7B529}" destId="{4935334C-493A-43D9-A780-06C674DCFBF4}" srcOrd="0" destOrd="0" parTransId="{4223D45B-755F-4454-98F5-5036F13F681D}" sibTransId="{7F03669B-7C1C-4E74-9D79-FFAA471B324A}"/>
    <dgm:cxn modelId="{4C504A6C-C45B-4C3E-8A0E-805C562EF437}" srcId="{57EF61EC-A845-4117-BF25-024430C7B529}" destId="{A8013B78-A813-4A5D-BF0C-D75947DE760D}" srcOrd="1" destOrd="0" parTransId="{9F432675-A80B-4C15-BE12-FCE7C1BC33D5}" sibTransId="{B18956F7-3E1B-4101-A4AB-D67446304A8B}"/>
    <dgm:cxn modelId="{C27A5082-B389-4904-A7C2-E9ADAF01797E}" type="presOf" srcId="{4935334C-493A-43D9-A780-06C674DCFBF4}" destId="{539879B9-EDF6-4292-81D4-E8C09A34CFFC}" srcOrd="1" destOrd="0" presId="urn:microsoft.com/office/officeart/2005/8/layout/venn1"/>
    <dgm:cxn modelId="{5F8A2EC4-C119-4535-84FB-5077C4A6F10B}" srcId="{57EF61EC-A845-4117-BF25-024430C7B529}" destId="{27295186-65F4-41AE-AE7A-7DE05F0622EE}" srcOrd="2" destOrd="0" parTransId="{8AFF72C0-8D38-46A9-942A-B2651BB4EB30}" sibTransId="{69CBE966-37AE-4D71-B3C2-64B2A98F266E}"/>
    <dgm:cxn modelId="{A3EDDAD9-CA3C-4623-90B9-F17B7583D258}" type="presOf" srcId="{A8013B78-A813-4A5D-BF0C-D75947DE760D}" destId="{707170D3-2F58-40D1-8867-F65325B683DE}" srcOrd="0" destOrd="0" presId="urn:microsoft.com/office/officeart/2005/8/layout/venn1"/>
    <dgm:cxn modelId="{A3374C3C-DF6E-48C0-A6F7-CD58A7A87CAC}" type="presOf" srcId="{27295186-65F4-41AE-AE7A-7DE05F0622EE}" destId="{5C91882A-7D1E-4AB8-85CC-2ADF27E31428}" srcOrd="1" destOrd="0" presId="urn:microsoft.com/office/officeart/2005/8/layout/venn1"/>
    <dgm:cxn modelId="{99F1D9D0-FE47-4F28-8E7E-3806267511B0}" type="presOf" srcId="{A8013B78-A813-4A5D-BF0C-D75947DE760D}" destId="{769D1F15-52CF-4FC2-8FE6-824212782A95}" srcOrd="1" destOrd="0" presId="urn:microsoft.com/office/officeart/2005/8/layout/venn1"/>
    <dgm:cxn modelId="{DE95DAEB-C23F-4C30-8D2B-414A03013D00}" type="presParOf" srcId="{397111EC-4235-4855-8BF3-6C2E9737E712}" destId="{333DF4FE-A8A4-456C-9870-39D8DA1F2B09}" srcOrd="0" destOrd="0" presId="urn:microsoft.com/office/officeart/2005/8/layout/venn1"/>
    <dgm:cxn modelId="{1043E9C1-4504-444B-8677-34DE45A044F8}" type="presParOf" srcId="{397111EC-4235-4855-8BF3-6C2E9737E712}" destId="{539879B9-EDF6-4292-81D4-E8C09A34CFFC}" srcOrd="1" destOrd="0" presId="urn:microsoft.com/office/officeart/2005/8/layout/venn1"/>
    <dgm:cxn modelId="{C0342D6E-AB47-4430-962A-677095F6654A}" type="presParOf" srcId="{397111EC-4235-4855-8BF3-6C2E9737E712}" destId="{707170D3-2F58-40D1-8867-F65325B683DE}" srcOrd="2" destOrd="0" presId="urn:microsoft.com/office/officeart/2005/8/layout/venn1"/>
    <dgm:cxn modelId="{D9FC4517-8723-4DA5-AF3B-3F36B136CBAB}" type="presParOf" srcId="{397111EC-4235-4855-8BF3-6C2E9737E712}" destId="{769D1F15-52CF-4FC2-8FE6-824212782A95}" srcOrd="3" destOrd="0" presId="urn:microsoft.com/office/officeart/2005/8/layout/venn1"/>
    <dgm:cxn modelId="{191022DF-49CC-4967-831E-1B07F96A1ECA}" type="presParOf" srcId="{397111EC-4235-4855-8BF3-6C2E9737E712}" destId="{99E86363-AB73-4894-BC91-A2FB1A727093}" srcOrd="4" destOrd="0" presId="urn:microsoft.com/office/officeart/2005/8/layout/venn1"/>
    <dgm:cxn modelId="{159A54DB-BB2B-497B-BB21-88A2AA2B1D2B}" type="presParOf" srcId="{397111EC-4235-4855-8BF3-6C2E9737E712}" destId="{5C91882A-7D1E-4AB8-85CC-2ADF27E3142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237C2E-22B3-4000-8A67-BFBDF58CAB26}" type="doc">
      <dgm:prSet loTypeId="urn:microsoft.com/office/officeart/2005/8/layout/radial6" loCatId="cycle" qsTypeId="urn:microsoft.com/office/officeart/2005/8/quickstyle/simple4" qsCatId="simple" csTypeId="urn:microsoft.com/office/officeart/2005/8/colors/accent1_4" csCatId="accent1" phldr="1"/>
      <dgm:spPr/>
      <dgm:t>
        <a:bodyPr/>
        <a:lstStyle/>
        <a:p>
          <a:endParaRPr lang="es-CL"/>
        </a:p>
      </dgm:t>
    </dgm:pt>
    <dgm:pt modelId="{F8AF75AD-C193-4335-8BA2-885ACE0CB60C}">
      <dgm:prSet phldrT="[Texto]" custT="1"/>
      <dgm:spPr/>
      <dgm:t>
        <a:bodyPr/>
        <a:lstStyle/>
        <a:p>
          <a:r>
            <a:rPr lang="es-CL" sz="1200" dirty="0" smtClean="0"/>
            <a:t>Voluntario </a:t>
          </a:r>
        </a:p>
      </dgm:t>
    </dgm:pt>
    <dgm:pt modelId="{47B72F1C-D103-4119-85AC-F35157F46DF5}" type="parTrans" cxnId="{34648642-6EBB-4A3A-AAFD-528166B1A0E8}">
      <dgm:prSet/>
      <dgm:spPr/>
      <dgm:t>
        <a:bodyPr/>
        <a:lstStyle/>
        <a:p>
          <a:endParaRPr lang="es-CL" sz="1200">
            <a:solidFill>
              <a:schemeClr val="tx1"/>
            </a:solidFill>
          </a:endParaRPr>
        </a:p>
      </dgm:t>
    </dgm:pt>
    <dgm:pt modelId="{12617751-3718-45EC-A312-19B23682B078}" type="sibTrans" cxnId="{34648642-6EBB-4A3A-AAFD-528166B1A0E8}">
      <dgm:prSet/>
      <dgm:spPr/>
      <dgm:t>
        <a:bodyPr/>
        <a:lstStyle/>
        <a:p>
          <a:endParaRPr lang="es-CL" sz="1200" dirty="0">
            <a:solidFill>
              <a:schemeClr val="tx1"/>
            </a:solidFill>
          </a:endParaRPr>
        </a:p>
      </dgm:t>
    </dgm:pt>
    <dgm:pt modelId="{AF3FF91E-BC62-48A7-8EF6-41FEFB872B01}">
      <dgm:prSet phldrT="[Texto]" custT="1"/>
      <dgm:spPr/>
      <dgm:t>
        <a:bodyPr/>
        <a:lstStyle/>
        <a:p>
          <a:r>
            <a:rPr lang="es-CL" sz="1200" dirty="0" smtClean="0"/>
            <a:t>Fe Pública</a:t>
          </a:r>
        </a:p>
      </dgm:t>
    </dgm:pt>
    <dgm:pt modelId="{E67FF053-6AA6-4683-97EB-C04BCA885531}" type="parTrans" cxnId="{A289ACB9-FF2A-4A37-921C-31454478A090}">
      <dgm:prSet/>
      <dgm:spPr/>
      <dgm:t>
        <a:bodyPr/>
        <a:lstStyle/>
        <a:p>
          <a:endParaRPr lang="es-CL" sz="1400">
            <a:solidFill>
              <a:schemeClr val="tx1"/>
            </a:solidFill>
          </a:endParaRPr>
        </a:p>
      </dgm:t>
    </dgm:pt>
    <dgm:pt modelId="{23B35AA8-786F-400F-BCF6-6DD0A1393E56}" type="sibTrans" cxnId="{A289ACB9-FF2A-4A37-921C-31454478A090}">
      <dgm:prSet/>
      <dgm:spPr/>
      <dgm:t>
        <a:bodyPr/>
        <a:lstStyle/>
        <a:p>
          <a:endParaRPr lang="es-CL" sz="1400">
            <a:solidFill>
              <a:schemeClr val="tx1"/>
            </a:solidFill>
          </a:endParaRPr>
        </a:p>
      </dgm:t>
    </dgm:pt>
    <dgm:pt modelId="{2CE99129-F342-4DC5-8F66-6A7FE4FE0BBA}">
      <dgm:prSet phldrT="[Texto]" custT="1"/>
      <dgm:spPr>
        <a:solidFill>
          <a:srgbClr val="00B0F0"/>
        </a:solidFill>
      </dgm:spPr>
      <dgm:t>
        <a:bodyPr/>
        <a:lstStyle/>
        <a:p>
          <a:r>
            <a:rPr lang="es-CL" sz="1200" dirty="0" smtClean="0"/>
            <a:t>Orientado a la demanda</a:t>
          </a:r>
        </a:p>
      </dgm:t>
    </dgm:pt>
    <dgm:pt modelId="{B1FC2861-7D42-4ED7-9689-3599DC59BF15}" type="parTrans" cxnId="{C7D50685-4554-4D83-A39B-22DD9AE97A2D}">
      <dgm:prSet/>
      <dgm:spPr/>
      <dgm:t>
        <a:bodyPr/>
        <a:lstStyle/>
        <a:p>
          <a:endParaRPr lang="es-CL" sz="1400">
            <a:solidFill>
              <a:schemeClr val="tx1"/>
            </a:solidFill>
          </a:endParaRPr>
        </a:p>
      </dgm:t>
    </dgm:pt>
    <dgm:pt modelId="{856E2CDF-4CDF-4307-81E8-B2F8BF79ED94}" type="sibTrans" cxnId="{C7D50685-4554-4D83-A39B-22DD9AE97A2D}">
      <dgm:prSet/>
      <dgm:spPr/>
      <dgm:t>
        <a:bodyPr/>
        <a:lstStyle/>
        <a:p>
          <a:endParaRPr lang="es-CL" sz="1400">
            <a:solidFill>
              <a:schemeClr val="tx1"/>
            </a:solidFill>
          </a:endParaRPr>
        </a:p>
      </dgm:t>
    </dgm:pt>
    <dgm:pt modelId="{37C44CAB-F674-40BB-B464-CA9494DE5863}">
      <dgm:prSet phldrT="[Texto]" custT="1"/>
      <dgm:spPr/>
      <dgm:t>
        <a:bodyPr/>
        <a:lstStyle/>
        <a:p>
          <a:r>
            <a:rPr lang="es-CL" sz="1200" b="0" smtClean="0"/>
            <a:t>Diálogo Social Tripartito</a:t>
          </a:r>
          <a:endParaRPr lang="es-CL" sz="1200" b="0" dirty="0" smtClean="0"/>
        </a:p>
      </dgm:t>
    </dgm:pt>
    <dgm:pt modelId="{17924F52-E950-4B1F-B2DA-B2E0C765D1C5}" type="parTrans" cxnId="{2A927DBA-7480-4658-BC08-D6EF6119E07E}">
      <dgm:prSet/>
      <dgm:spPr/>
      <dgm:t>
        <a:bodyPr/>
        <a:lstStyle/>
        <a:p>
          <a:endParaRPr lang="es-CL" sz="1400">
            <a:solidFill>
              <a:schemeClr val="tx1"/>
            </a:solidFill>
          </a:endParaRPr>
        </a:p>
      </dgm:t>
    </dgm:pt>
    <dgm:pt modelId="{3E5E7872-80E8-425C-ADD5-5F71D3E5580B}" type="sibTrans" cxnId="{2A927DBA-7480-4658-BC08-D6EF6119E07E}">
      <dgm:prSet/>
      <dgm:spPr/>
      <dgm:t>
        <a:bodyPr/>
        <a:lstStyle/>
        <a:p>
          <a:endParaRPr lang="es-CL" sz="1400">
            <a:solidFill>
              <a:schemeClr val="tx1"/>
            </a:solidFill>
          </a:endParaRPr>
        </a:p>
      </dgm:t>
    </dgm:pt>
    <dgm:pt modelId="{D79B07ED-44ED-42E4-89D7-E950D974D14B}">
      <dgm:prSet phldrT="[Texto]" custT="1"/>
      <dgm:spPr>
        <a:solidFill>
          <a:srgbClr val="002060"/>
        </a:solidFill>
      </dgm:spPr>
      <dgm:t>
        <a:bodyPr/>
        <a:lstStyle/>
        <a:p>
          <a:r>
            <a:rPr lang="es-CL" sz="1200" dirty="0" smtClean="0"/>
            <a:t>Calidad</a:t>
          </a:r>
        </a:p>
      </dgm:t>
    </dgm:pt>
    <dgm:pt modelId="{D6F8F481-A3F0-4D1C-8129-E764581DD149}" type="parTrans" cxnId="{58589951-F993-4433-8CB1-FDD1CB87113E}">
      <dgm:prSet/>
      <dgm:spPr/>
      <dgm:t>
        <a:bodyPr/>
        <a:lstStyle/>
        <a:p>
          <a:endParaRPr lang="es-CL" sz="1400">
            <a:solidFill>
              <a:schemeClr val="tx1"/>
            </a:solidFill>
          </a:endParaRPr>
        </a:p>
      </dgm:t>
    </dgm:pt>
    <dgm:pt modelId="{0497E1C2-AD4D-4108-B01E-7D1EEF78D8B3}" type="sibTrans" cxnId="{58589951-F993-4433-8CB1-FDD1CB87113E}">
      <dgm:prSet/>
      <dgm:spPr/>
      <dgm:t>
        <a:bodyPr/>
        <a:lstStyle/>
        <a:p>
          <a:endParaRPr lang="es-CL" sz="1400">
            <a:solidFill>
              <a:schemeClr val="tx1"/>
            </a:solidFill>
          </a:endParaRPr>
        </a:p>
      </dgm:t>
    </dgm:pt>
    <dgm:pt modelId="{CAC74EA8-20F6-4147-8120-29917F1308BA}">
      <dgm:prSet phldrT="[Texto]" custT="1"/>
      <dgm:spPr/>
      <dgm:t>
        <a:bodyPr/>
        <a:lstStyle/>
        <a:p>
          <a:r>
            <a:rPr lang="es-CL" sz="1800" dirty="0" smtClean="0"/>
            <a:t>Principios del Sistema</a:t>
          </a:r>
          <a:endParaRPr lang="es-CL" sz="1800" dirty="0"/>
        </a:p>
      </dgm:t>
    </dgm:pt>
    <dgm:pt modelId="{519D4D70-A190-47F4-86EC-E4B800FCAFFA}" type="sibTrans" cxnId="{140D30D3-65A5-4905-9FC7-AA5B1BA29A8B}">
      <dgm:prSet/>
      <dgm:spPr/>
      <dgm:t>
        <a:bodyPr/>
        <a:lstStyle/>
        <a:p>
          <a:endParaRPr lang="es-CL" sz="1200">
            <a:solidFill>
              <a:schemeClr val="tx1"/>
            </a:solidFill>
          </a:endParaRPr>
        </a:p>
      </dgm:t>
    </dgm:pt>
    <dgm:pt modelId="{1AF51079-C0AF-4C88-8A36-876FD7E27EF4}" type="parTrans" cxnId="{140D30D3-65A5-4905-9FC7-AA5B1BA29A8B}">
      <dgm:prSet/>
      <dgm:spPr/>
      <dgm:t>
        <a:bodyPr/>
        <a:lstStyle/>
        <a:p>
          <a:endParaRPr lang="es-CL" sz="1200">
            <a:solidFill>
              <a:schemeClr val="tx1"/>
            </a:solidFill>
          </a:endParaRPr>
        </a:p>
      </dgm:t>
    </dgm:pt>
    <dgm:pt modelId="{DF7E0651-4A81-4F52-9F83-B361A9582E60}" type="pres">
      <dgm:prSet presAssocID="{CB237C2E-22B3-4000-8A67-BFBDF58CAB2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B26BFF2E-3766-4550-AB12-DF14DAF4F491}" type="pres">
      <dgm:prSet presAssocID="{CAC74EA8-20F6-4147-8120-29917F1308BA}" presName="centerShape" presStyleLbl="node0" presStyleIdx="0" presStyleCnt="1" custScaleX="109765" custScaleY="109765"/>
      <dgm:spPr/>
      <dgm:t>
        <a:bodyPr/>
        <a:lstStyle/>
        <a:p>
          <a:endParaRPr lang="es-CL"/>
        </a:p>
      </dgm:t>
    </dgm:pt>
    <dgm:pt modelId="{97C1133D-8636-4B63-BE1A-8F1859D9A1E4}" type="pres">
      <dgm:prSet presAssocID="{F8AF75AD-C193-4335-8BA2-885ACE0CB60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ABF3EBE-B11A-485E-BBBF-62E61F5314D6}" type="pres">
      <dgm:prSet presAssocID="{F8AF75AD-C193-4335-8BA2-885ACE0CB60C}" presName="dummy" presStyleCnt="0"/>
      <dgm:spPr/>
      <dgm:t>
        <a:bodyPr/>
        <a:lstStyle/>
        <a:p>
          <a:endParaRPr lang="es-CL"/>
        </a:p>
      </dgm:t>
    </dgm:pt>
    <dgm:pt modelId="{7D681003-EBC7-4300-9869-E3521EDDC922}" type="pres">
      <dgm:prSet presAssocID="{12617751-3718-45EC-A312-19B23682B078}" presName="sibTrans" presStyleLbl="sibTrans2D1" presStyleIdx="0" presStyleCnt="5"/>
      <dgm:spPr/>
      <dgm:t>
        <a:bodyPr/>
        <a:lstStyle/>
        <a:p>
          <a:endParaRPr lang="es-CL"/>
        </a:p>
      </dgm:t>
    </dgm:pt>
    <dgm:pt modelId="{54708D75-2FA1-4821-98E7-94E0741C7DA4}" type="pres">
      <dgm:prSet presAssocID="{AF3FF91E-BC62-48A7-8EF6-41FEFB872B0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C7DD039-508E-4FEB-B50B-D9B53AE14133}" type="pres">
      <dgm:prSet presAssocID="{AF3FF91E-BC62-48A7-8EF6-41FEFB872B01}" presName="dummy" presStyleCnt="0"/>
      <dgm:spPr/>
      <dgm:t>
        <a:bodyPr/>
        <a:lstStyle/>
        <a:p>
          <a:endParaRPr lang="es-CL"/>
        </a:p>
      </dgm:t>
    </dgm:pt>
    <dgm:pt modelId="{15823480-CD8C-4903-AB1A-0A1F3252C554}" type="pres">
      <dgm:prSet presAssocID="{23B35AA8-786F-400F-BCF6-6DD0A1393E56}" presName="sibTrans" presStyleLbl="sibTrans2D1" presStyleIdx="1" presStyleCnt="5"/>
      <dgm:spPr/>
      <dgm:t>
        <a:bodyPr/>
        <a:lstStyle/>
        <a:p>
          <a:endParaRPr lang="es-CL"/>
        </a:p>
      </dgm:t>
    </dgm:pt>
    <dgm:pt modelId="{682D1242-3D4C-430C-A9A9-D8F26BEC15AA}" type="pres">
      <dgm:prSet presAssocID="{2CE99129-F342-4DC5-8F66-6A7FE4FE0BB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2BC0B17-146E-4421-9A68-16B37F90B1D5}" type="pres">
      <dgm:prSet presAssocID="{2CE99129-F342-4DC5-8F66-6A7FE4FE0BBA}" presName="dummy" presStyleCnt="0"/>
      <dgm:spPr/>
      <dgm:t>
        <a:bodyPr/>
        <a:lstStyle/>
        <a:p>
          <a:endParaRPr lang="es-CL"/>
        </a:p>
      </dgm:t>
    </dgm:pt>
    <dgm:pt modelId="{2D4DB3E2-B10E-4682-8C8F-C4E4DF1EA768}" type="pres">
      <dgm:prSet presAssocID="{856E2CDF-4CDF-4307-81E8-B2F8BF79ED94}" presName="sibTrans" presStyleLbl="sibTrans2D1" presStyleIdx="2" presStyleCnt="5"/>
      <dgm:spPr/>
      <dgm:t>
        <a:bodyPr/>
        <a:lstStyle/>
        <a:p>
          <a:endParaRPr lang="es-CL"/>
        </a:p>
      </dgm:t>
    </dgm:pt>
    <dgm:pt modelId="{E2DD52C8-6664-4C2B-9EEC-1318A2F69DF8}" type="pres">
      <dgm:prSet presAssocID="{37C44CAB-F674-40BB-B464-CA9494DE586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8F03BFC-15D7-420C-8AF5-609693D1FF72}" type="pres">
      <dgm:prSet presAssocID="{37C44CAB-F674-40BB-B464-CA9494DE5863}" presName="dummy" presStyleCnt="0"/>
      <dgm:spPr/>
      <dgm:t>
        <a:bodyPr/>
        <a:lstStyle/>
        <a:p>
          <a:endParaRPr lang="es-CL"/>
        </a:p>
      </dgm:t>
    </dgm:pt>
    <dgm:pt modelId="{3590ACC6-92C3-409D-AFFC-D735911C08B6}" type="pres">
      <dgm:prSet presAssocID="{3E5E7872-80E8-425C-ADD5-5F71D3E5580B}" presName="sibTrans" presStyleLbl="sibTrans2D1" presStyleIdx="3" presStyleCnt="5"/>
      <dgm:spPr/>
      <dgm:t>
        <a:bodyPr/>
        <a:lstStyle/>
        <a:p>
          <a:endParaRPr lang="es-CL"/>
        </a:p>
      </dgm:t>
    </dgm:pt>
    <dgm:pt modelId="{A9CDA7B8-7EE1-460A-AB3A-871C68162143}" type="pres">
      <dgm:prSet presAssocID="{D79B07ED-44ED-42E4-89D7-E950D974D14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C1CA935-8E8D-4D80-B05B-F9CF67D6E2D5}" type="pres">
      <dgm:prSet presAssocID="{D79B07ED-44ED-42E4-89D7-E950D974D14B}" presName="dummy" presStyleCnt="0"/>
      <dgm:spPr/>
      <dgm:t>
        <a:bodyPr/>
        <a:lstStyle/>
        <a:p>
          <a:endParaRPr lang="es-CL"/>
        </a:p>
      </dgm:t>
    </dgm:pt>
    <dgm:pt modelId="{FFC149BA-A4CC-48EB-9DC4-9CB242C3BB5E}" type="pres">
      <dgm:prSet presAssocID="{0497E1C2-AD4D-4108-B01E-7D1EEF78D8B3}" presName="sibTrans" presStyleLbl="sibTrans2D1" presStyleIdx="4" presStyleCnt="5" custLinFactNeighborY="-919"/>
      <dgm:spPr/>
      <dgm:t>
        <a:bodyPr/>
        <a:lstStyle/>
        <a:p>
          <a:endParaRPr lang="es-CL"/>
        </a:p>
      </dgm:t>
    </dgm:pt>
  </dgm:ptLst>
  <dgm:cxnLst>
    <dgm:cxn modelId="{EAA21DD1-420A-4E4A-BCD4-12864F2A6160}" type="presOf" srcId="{D79B07ED-44ED-42E4-89D7-E950D974D14B}" destId="{A9CDA7B8-7EE1-460A-AB3A-871C68162143}" srcOrd="0" destOrd="0" presId="urn:microsoft.com/office/officeart/2005/8/layout/radial6"/>
    <dgm:cxn modelId="{D75FECE0-C3D8-4E61-859C-BCBE1D410016}" type="presOf" srcId="{2CE99129-F342-4DC5-8F66-6A7FE4FE0BBA}" destId="{682D1242-3D4C-430C-A9A9-D8F26BEC15AA}" srcOrd="0" destOrd="0" presId="urn:microsoft.com/office/officeart/2005/8/layout/radial6"/>
    <dgm:cxn modelId="{126D7271-3E08-4ADB-8BA6-43582F097AD2}" type="presOf" srcId="{CAC74EA8-20F6-4147-8120-29917F1308BA}" destId="{B26BFF2E-3766-4550-AB12-DF14DAF4F491}" srcOrd="0" destOrd="0" presId="urn:microsoft.com/office/officeart/2005/8/layout/radial6"/>
    <dgm:cxn modelId="{5D291066-5815-46E6-A165-5151E42DFBAA}" type="presOf" srcId="{23B35AA8-786F-400F-BCF6-6DD0A1393E56}" destId="{15823480-CD8C-4903-AB1A-0A1F3252C554}" srcOrd="0" destOrd="0" presId="urn:microsoft.com/office/officeart/2005/8/layout/radial6"/>
    <dgm:cxn modelId="{140D30D3-65A5-4905-9FC7-AA5B1BA29A8B}" srcId="{CB237C2E-22B3-4000-8A67-BFBDF58CAB26}" destId="{CAC74EA8-20F6-4147-8120-29917F1308BA}" srcOrd="0" destOrd="0" parTransId="{1AF51079-C0AF-4C88-8A36-876FD7E27EF4}" sibTransId="{519D4D70-A190-47F4-86EC-E4B800FCAFFA}"/>
    <dgm:cxn modelId="{2A927DBA-7480-4658-BC08-D6EF6119E07E}" srcId="{CAC74EA8-20F6-4147-8120-29917F1308BA}" destId="{37C44CAB-F674-40BB-B464-CA9494DE5863}" srcOrd="3" destOrd="0" parTransId="{17924F52-E950-4B1F-B2DA-B2E0C765D1C5}" sibTransId="{3E5E7872-80E8-425C-ADD5-5F71D3E5580B}"/>
    <dgm:cxn modelId="{10975263-036B-45CD-90AB-63EEEE86EB50}" type="presOf" srcId="{3E5E7872-80E8-425C-ADD5-5F71D3E5580B}" destId="{3590ACC6-92C3-409D-AFFC-D735911C08B6}" srcOrd="0" destOrd="0" presId="urn:microsoft.com/office/officeart/2005/8/layout/radial6"/>
    <dgm:cxn modelId="{58589951-F993-4433-8CB1-FDD1CB87113E}" srcId="{CAC74EA8-20F6-4147-8120-29917F1308BA}" destId="{D79B07ED-44ED-42E4-89D7-E950D974D14B}" srcOrd="4" destOrd="0" parTransId="{D6F8F481-A3F0-4D1C-8129-E764581DD149}" sibTransId="{0497E1C2-AD4D-4108-B01E-7D1EEF78D8B3}"/>
    <dgm:cxn modelId="{C7D50685-4554-4D83-A39B-22DD9AE97A2D}" srcId="{CAC74EA8-20F6-4147-8120-29917F1308BA}" destId="{2CE99129-F342-4DC5-8F66-6A7FE4FE0BBA}" srcOrd="2" destOrd="0" parTransId="{B1FC2861-7D42-4ED7-9689-3599DC59BF15}" sibTransId="{856E2CDF-4CDF-4307-81E8-B2F8BF79ED94}"/>
    <dgm:cxn modelId="{C7579CA3-9F96-40FD-87E8-A02056108DBB}" type="presOf" srcId="{12617751-3718-45EC-A312-19B23682B078}" destId="{7D681003-EBC7-4300-9869-E3521EDDC922}" srcOrd="0" destOrd="0" presId="urn:microsoft.com/office/officeart/2005/8/layout/radial6"/>
    <dgm:cxn modelId="{6DA0FA1E-24A1-4565-9E95-1C30EA6D7809}" type="presOf" srcId="{37C44CAB-F674-40BB-B464-CA9494DE5863}" destId="{E2DD52C8-6664-4C2B-9EEC-1318A2F69DF8}" srcOrd="0" destOrd="0" presId="urn:microsoft.com/office/officeart/2005/8/layout/radial6"/>
    <dgm:cxn modelId="{357F0C64-5DBB-4271-9EAD-ACDCA080085E}" type="presOf" srcId="{F8AF75AD-C193-4335-8BA2-885ACE0CB60C}" destId="{97C1133D-8636-4B63-BE1A-8F1859D9A1E4}" srcOrd="0" destOrd="0" presId="urn:microsoft.com/office/officeart/2005/8/layout/radial6"/>
    <dgm:cxn modelId="{1D6C10A8-E105-4194-AA03-8D2E737E33D6}" type="presOf" srcId="{CB237C2E-22B3-4000-8A67-BFBDF58CAB26}" destId="{DF7E0651-4A81-4F52-9F83-B361A9582E60}" srcOrd="0" destOrd="0" presId="urn:microsoft.com/office/officeart/2005/8/layout/radial6"/>
    <dgm:cxn modelId="{59B756E6-C4A2-4D74-A915-9F729F6DB7F6}" type="presOf" srcId="{0497E1C2-AD4D-4108-B01E-7D1EEF78D8B3}" destId="{FFC149BA-A4CC-48EB-9DC4-9CB242C3BB5E}" srcOrd="0" destOrd="0" presId="urn:microsoft.com/office/officeart/2005/8/layout/radial6"/>
    <dgm:cxn modelId="{9729E2F2-E62B-443D-977B-7B66C77502A8}" type="presOf" srcId="{856E2CDF-4CDF-4307-81E8-B2F8BF79ED94}" destId="{2D4DB3E2-B10E-4682-8C8F-C4E4DF1EA768}" srcOrd="0" destOrd="0" presId="urn:microsoft.com/office/officeart/2005/8/layout/radial6"/>
    <dgm:cxn modelId="{89C8062C-A516-490B-BA92-A446258B5484}" type="presOf" srcId="{AF3FF91E-BC62-48A7-8EF6-41FEFB872B01}" destId="{54708D75-2FA1-4821-98E7-94E0741C7DA4}" srcOrd="0" destOrd="0" presId="urn:microsoft.com/office/officeart/2005/8/layout/radial6"/>
    <dgm:cxn modelId="{A289ACB9-FF2A-4A37-921C-31454478A090}" srcId="{CAC74EA8-20F6-4147-8120-29917F1308BA}" destId="{AF3FF91E-BC62-48A7-8EF6-41FEFB872B01}" srcOrd="1" destOrd="0" parTransId="{E67FF053-6AA6-4683-97EB-C04BCA885531}" sibTransId="{23B35AA8-786F-400F-BCF6-6DD0A1393E56}"/>
    <dgm:cxn modelId="{34648642-6EBB-4A3A-AAFD-528166B1A0E8}" srcId="{CAC74EA8-20F6-4147-8120-29917F1308BA}" destId="{F8AF75AD-C193-4335-8BA2-885ACE0CB60C}" srcOrd="0" destOrd="0" parTransId="{47B72F1C-D103-4119-85AC-F35157F46DF5}" sibTransId="{12617751-3718-45EC-A312-19B23682B078}"/>
    <dgm:cxn modelId="{B1E810FA-D14D-4C9E-B66C-5C640579DA26}" type="presParOf" srcId="{DF7E0651-4A81-4F52-9F83-B361A9582E60}" destId="{B26BFF2E-3766-4550-AB12-DF14DAF4F491}" srcOrd="0" destOrd="0" presId="urn:microsoft.com/office/officeart/2005/8/layout/radial6"/>
    <dgm:cxn modelId="{5B77CF0D-98E4-4900-B301-2FC649E09392}" type="presParOf" srcId="{DF7E0651-4A81-4F52-9F83-B361A9582E60}" destId="{97C1133D-8636-4B63-BE1A-8F1859D9A1E4}" srcOrd="1" destOrd="0" presId="urn:microsoft.com/office/officeart/2005/8/layout/radial6"/>
    <dgm:cxn modelId="{0D4C493E-E8F9-4B45-9E0C-A44406CF7B53}" type="presParOf" srcId="{DF7E0651-4A81-4F52-9F83-B361A9582E60}" destId="{FABF3EBE-B11A-485E-BBBF-62E61F5314D6}" srcOrd="2" destOrd="0" presId="urn:microsoft.com/office/officeart/2005/8/layout/radial6"/>
    <dgm:cxn modelId="{4780823B-01CF-4FB9-BCFC-3CA062CC9C85}" type="presParOf" srcId="{DF7E0651-4A81-4F52-9F83-B361A9582E60}" destId="{7D681003-EBC7-4300-9869-E3521EDDC922}" srcOrd="3" destOrd="0" presId="urn:microsoft.com/office/officeart/2005/8/layout/radial6"/>
    <dgm:cxn modelId="{5E1138B0-6596-49BE-B034-CFD75E7C6C80}" type="presParOf" srcId="{DF7E0651-4A81-4F52-9F83-B361A9582E60}" destId="{54708D75-2FA1-4821-98E7-94E0741C7DA4}" srcOrd="4" destOrd="0" presId="urn:microsoft.com/office/officeart/2005/8/layout/radial6"/>
    <dgm:cxn modelId="{A1645B28-9B6E-47AC-90E4-C5B63D181AF4}" type="presParOf" srcId="{DF7E0651-4A81-4F52-9F83-B361A9582E60}" destId="{CC7DD039-508E-4FEB-B50B-D9B53AE14133}" srcOrd="5" destOrd="0" presId="urn:microsoft.com/office/officeart/2005/8/layout/radial6"/>
    <dgm:cxn modelId="{933B39DB-B3FA-4899-BA9E-8C67A4AF29C4}" type="presParOf" srcId="{DF7E0651-4A81-4F52-9F83-B361A9582E60}" destId="{15823480-CD8C-4903-AB1A-0A1F3252C554}" srcOrd="6" destOrd="0" presId="urn:microsoft.com/office/officeart/2005/8/layout/radial6"/>
    <dgm:cxn modelId="{AD9DDC2D-5BFD-4A97-BF6B-F23B1D01B90E}" type="presParOf" srcId="{DF7E0651-4A81-4F52-9F83-B361A9582E60}" destId="{682D1242-3D4C-430C-A9A9-D8F26BEC15AA}" srcOrd="7" destOrd="0" presId="urn:microsoft.com/office/officeart/2005/8/layout/radial6"/>
    <dgm:cxn modelId="{4443E9B7-3256-4B7B-A75C-C2FA431663A2}" type="presParOf" srcId="{DF7E0651-4A81-4F52-9F83-B361A9582E60}" destId="{B2BC0B17-146E-4421-9A68-16B37F90B1D5}" srcOrd="8" destOrd="0" presId="urn:microsoft.com/office/officeart/2005/8/layout/radial6"/>
    <dgm:cxn modelId="{F3D49F02-E9BD-47F0-974E-75859FC1BC75}" type="presParOf" srcId="{DF7E0651-4A81-4F52-9F83-B361A9582E60}" destId="{2D4DB3E2-B10E-4682-8C8F-C4E4DF1EA768}" srcOrd="9" destOrd="0" presId="urn:microsoft.com/office/officeart/2005/8/layout/radial6"/>
    <dgm:cxn modelId="{728E2A5D-F3E5-4553-BDD3-4BB97C427866}" type="presParOf" srcId="{DF7E0651-4A81-4F52-9F83-B361A9582E60}" destId="{E2DD52C8-6664-4C2B-9EEC-1318A2F69DF8}" srcOrd="10" destOrd="0" presId="urn:microsoft.com/office/officeart/2005/8/layout/radial6"/>
    <dgm:cxn modelId="{1C6C233A-5416-4C52-97B8-1D10F713DCA9}" type="presParOf" srcId="{DF7E0651-4A81-4F52-9F83-B361A9582E60}" destId="{B8F03BFC-15D7-420C-8AF5-609693D1FF72}" srcOrd="11" destOrd="0" presId="urn:microsoft.com/office/officeart/2005/8/layout/radial6"/>
    <dgm:cxn modelId="{D60F5A72-7F38-4752-A721-7F428338F8A4}" type="presParOf" srcId="{DF7E0651-4A81-4F52-9F83-B361A9582E60}" destId="{3590ACC6-92C3-409D-AFFC-D735911C08B6}" srcOrd="12" destOrd="0" presId="urn:microsoft.com/office/officeart/2005/8/layout/radial6"/>
    <dgm:cxn modelId="{C78077C3-9561-4C94-81B0-ECE459B2FC45}" type="presParOf" srcId="{DF7E0651-4A81-4F52-9F83-B361A9582E60}" destId="{A9CDA7B8-7EE1-460A-AB3A-871C68162143}" srcOrd="13" destOrd="0" presId="urn:microsoft.com/office/officeart/2005/8/layout/radial6"/>
    <dgm:cxn modelId="{838B4790-EA26-4A58-BA6E-404587B1D817}" type="presParOf" srcId="{DF7E0651-4A81-4F52-9F83-B361A9582E60}" destId="{CC1CA935-8E8D-4D80-B05B-F9CF67D6E2D5}" srcOrd="14" destOrd="0" presId="urn:microsoft.com/office/officeart/2005/8/layout/radial6"/>
    <dgm:cxn modelId="{37709EA0-BB7D-48BF-A906-D8FE9ABE5D72}" type="presParOf" srcId="{DF7E0651-4A81-4F52-9F83-B361A9582E60}" destId="{FFC149BA-A4CC-48EB-9DC4-9CB242C3BB5E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C1353E-BBF2-4E46-A8BD-B2DAF2E25384}" type="doc">
      <dgm:prSet loTypeId="urn:microsoft.com/office/officeart/2005/8/layout/radial6" loCatId="cycle" qsTypeId="urn:microsoft.com/office/officeart/2005/8/quickstyle/simple4" qsCatId="simple" csTypeId="urn:microsoft.com/office/officeart/2005/8/colors/accent1_4" csCatId="accent1" phldr="1"/>
      <dgm:spPr/>
      <dgm:t>
        <a:bodyPr/>
        <a:lstStyle/>
        <a:p>
          <a:endParaRPr lang="es-CL"/>
        </a:p>
      </dgm:t>
    </dgm:pt>
    <dgm:pt modelId="{7975E9E0-05A5-4C0C-A787-8ACCA608041E}">
      <dgm:prSet phldrT="[Texto]" custT="1"/>
      <dgm:spPr>
        <a:solidFill>
          <a:srgbClr val="76B630"/>
        </a:solidFill>
      </dgm:spPr>
      <dgm:t>
        <a:bodyPr/>
        <a:lstStyle/>
        <a:p>
          <a:r>
            <a:rPr lang="es-CL" sz="2000" b="1" dirty="0" smtClean="0"/>
            <a:t>Mirada Sistémica</a:t>
          </a:r>
          <a:endParaRPr lang="es-CL" sz="2000" b="1" dirty="0"/>
        </a:p>
      </dgm:t>
    </dgm:pt>
    <dgm:pt modelId="{C1AFF998-617F-403C-977E-0F3FD62F2062}" type="parTrans" cxnId="{779D960B-209B-47EE-865E-E253EC9A2688}">
      <dgm:prSet/>
      <dgm:spPr/>
      <dgm:t>
        <a:bodyPr/>
        <a:lstStyle/>
        <a:p>
          <a:endParaRPr lang="es-CL" sz="1800"/>
        </a:p>
      </dgm:t>
    </dgm:pt>
    <dgm:pt modelId="{183F74B8-1748-454C-AC70-D7633E7AF093}" type="sibTrans" cxnId="{779D960B-209B-47EE-865E-E253EC9A2688}">
      <dgm:prSet/>
      <dgm:spPr/>
      <dgm:t>
        <a:bodyPr/>
        <a:lstStyle/>
        <a:p>
          <a:endParaRPr lang="es-CL" sz="1800"/>
        </a:p>
      </dgm:t>
    </dgm:pt>
    <dgm:pt modelId="{82D46745-0314-418A-83C1-1EF32D82FD20}">
      <dgm:prSet phldrT="[Texto]" custT="1"/>
      <dgm:spPr/>
      <dgm:t>
        <a:bodyPr/>
        <a:lstStyle/>
        <a:p>
          <a:r>
            <a:rPr lang="es-CL" sz="1400" b="1" dirty="0" smtClean="0"/>
            <a:t>(1)</a:t>
          </a:r>
          <a:r>
            <a:rPr lang="es-CL" sz="1400" dirty="0" smtClean="0"/>
            <a:t> Organismo Sectorial con Diálogo social</a:t>
          </a:r>
          <a:endParaRPr lang="es-CL" sz="1400" dirty="0"/>
        </a:p>
      </dgm:t>
    </dgm:pt>
    <dgm:pt modelId="{04DA8FDC-BBE2-4971-9BF9-AD8EA75C81B5}" type="parTrans" cxnId="{0DBB1E55-1613-46C2-9E72-84951027012B}">
      <dgm:prSet/>
      <dgm:spPr/>
      <dgm:t>
        <a:bodyPr/>
        <a:lstStyle/>
        <a:p>
          <a:endParaRPr lang="es-CL" sz="1800"/>
        </a:p>
      </dgm:t>
    </dgm:pt>
    <dgm:pt modelId="{FF788541-F2B0-4035-8973-90C850056206}" type="sibTrans" cxnId="{0DBB1E55-1613-46C2-9E72-84951027012B}">
      <dgm:prSet/>
      <dgm:spPr/>
      <dgm:t>
        <a:bodyPr/>
        <a:lstStyle/>
        <a:p>
          <a:endParaRPr lang="es-CL" sz="1800"/>
        </a:p>
      </dgm:t>
    </dgm:pt>
    <dgm:pt modelId="{B251BCF3-BB5C-4F67-AD7A-D49ED4F2DCB3}">
      <dgm:prSet phldrT="[Texto]" custT="1"/>
      <dgm:spPr/>
      <dgm:t>
        <a:bodyPr/>
        <a:lstStyle/>
        <a:p>
          <a:r>
            <a:rPr lang="es-CL" sz="1400" b="1" dirty="0" smtClean="0"/>
            <a:t>(2)</a:t>
          </a:r>
        </a:p>
        <a:p>
          <a:r>
            <a:rPr lang="es-CL" sz="1400" dirty="0" smtClean="0"/>
            <a:t>Catálogo de Perfiles</a:t>
          </a:r>
          <a:endParaRPr lang="es-CL" sz="1400" dirty="0"/>
        </a:p>
      </dgm:t>
    </dgm:pt>
    <dgm:pt modelId="{DC4DBD60-16E3-4520-83CF-326851B18791}" type="parTrans" cxnId="{807A2B6F-A81C-490C-9078-57C2E0BF1E85}">
      <dgm:prSet/>
      <dgm:spPr/>
      <dgm:t>
        <a:bodyPr/>
        <a:lstStyle/>
        <a:p>
          <a:endParaRPr lang="es-CL" sz="1800"/>
        </a:p>
      </dgm:t>
    </dgm:pt>
    <dgm:pt modelId="{A0CF085D-E6FD-4987-988D-42D7BF7CA772}" type="sibTrans" cxnId="{807A2B6F-A81C-490C-9078-57C2E0BF1E85}">
      <dgm:prSet/>
      <dgm:spPr/>
      <dgm:t>
        <a:bodyPr/>
        <a:lstStyle/>
        <a:p>
          <a:endParaRPr lang="es-CL" sz="1800"/>
        </a:p>
      </dgm:t>
    </dgm:pt>
    <dgm:pt modelId="{E9F9B1A0-DA2F-42C2-B388-93A22AF87F3B}">
      <dgm:prSet phldrT="[Texto]" custT="1"/>
      <dgm:spPr/>
      <dgm:t>
        <a:bodyPr/>
        <a:lstStyle/>
        <a:p>
          <a:r>
            <a:rPr lang="es-CL" sz="1400" b="1" dirty="0" smtClean="0"/>
            <a:t>(3)</a:t>
          </a:r>
        </a:p>
        <a:p>
          <a:r>
            <a:rPr lang="es-CL" sz="1400" dirty="0" smtClean="0"/>
            <a:t>Centros acreditados y Evaluadores Habilitados</a:t>
          </a:r>
          <a:endParaRPr lang="es-CL" sz="1400" dirty="0"/>
        </a:p>
      </dgm:t>
    </dgm:pt>
    <dgm:pt modelId="{E3BA4BC6-ED39-46BB-9056-8989EF687A0A}" type="parTrans" cxnId="{734E2DF2-77AB-4AAB-A298-6A50350863AC}">
      <dgm:prSet/>
      <dgm:spPr/>
      <dgm:t>
        <a:bodyPr/>
        <a:lstStyle/>
        <a:p>
          <a:endParaRPr lang="es-CL" sz="1800"/>
        </a:p>
      </dgm:t>
    </dgm:pt>
    <dgm:pt modelId="{3CD96C31-AD8B-4C01-95F0-B4DAD886D336}" type="sibTrans" cxnId="{734E2DF2-77AB-4AAB-A298-6A50350863AC}">
      <dgm:prSet/>
      <dgm:spPr/>
      <dgm:t>
        <a:bodyPr/>
        <a:lstStyle/>
        <a:p>
          <a:endParaRPr lang="es-CL" sz="1800"/>
        </a:p>
      </dgm:t>
    </dgm:pt>
    <dgm:pt modelId="{2F5AB4FA-39CC-43C8-9036-A81D45847A42}">
      <dgm:prSet phldrT="[Texto]" custT="1"/>
      <dgm:spPr/>
      <dgm:t>
        <a:bodyPr/>
        <a:lstStyle/>
        <a:p>
          <a:r>
            <a:rPr lang="es-CL" sz="1400" b="1" dirty="0" smtClean="0"/>
            <a:t>(4)</a:t>
          </a:r>
        </a:p>
        <a:p>
          <a:r>
            <a:rPr lang="es-CL" sz="1400" dirty="0" smtClean="0"/>
            <a:t>Procesos de Evaluación y certificación</a:t>
          </a:r>
          <a:endParaRPr lang="es-CL" sz="1400" dirty="0"/>
        </a:p>
      </dgm:t>
    </dgm:pt>
    <dgm:pt modelId="{E851D529-D983-4ECF-AD95-D2D108E4C415}" type="parTrans" cxnId="{B51FF30E-F9BB-4559-B468-7D1B555AABE6}">
      <dgm:prSet/>
      <dgm:spPr/>
      <dgm:t>
        <a:bodyPr/>
        <a:lstStyle/>
        <a:p>
          <a:endParaRPr lang="es-CL" sz="1800"/>
        </a:p>
      </dgm:t>
    </dgm:pt>
    <dgm:pt modelId="{C04F8809-A0A5-46D6-8AD1-4E1968FE0D64}" type="sibTrans" cxnId="{B51FF30E-F9BB-4559-B468-7D1B555AABE6}">
      <dgm:prSet/>
      <dgm:spPr/>
      <dgm:t>
        <a:bodyPr/>
        <a:lstStyle/>
        <a:p>
          <a:endParaRPr lang="es-CL" sz="1200">
            <a:solidFill>
              <a:schemeClr val="bg1"/>
            </a:solidFill>
          </a:endParaRPr>
        </a:p>
      </dgm:t>
    </dgm:pt>
    <dgm:pt modelId="{A2BE96A4-FD88-4A4D-94C5-71286E0565B0}">
      <dgm:prSet phldrT="[Texto]" custT="1"/>
      <dgm:spPr/>
      <dgm:t>
        <a:bodyPr/>
        <a:lstStyle/>
        <a:p>
          <a:r>
            <a:rPr lang="es-CL" sz="1400" b="1" dirty="0" smtClean="0"/>
            <a:t>(5)</a:t>
          </a:r>
        </a:p>
        <a:p>
          <a:r>
            <a:rPr lang="es-CL" sz="1400" dirty="0" smtClean="0"/>
            <a:t>Articulación  con capacitación para el cierre de brechas</a:t>
          </a:r>
          <a:endParaRPr lang="es-CL" sz="1400" dirty="0"/>
        </a:p>
      </dgm:t>
    </dgm:pt>
    <dgm:pt modelId="{E3873F61-97B2-4B3A-9233-8A125807E65D}" type="parTrans" cxnId="{C823714A-227A-4EE2-9626-68FC367C16E4}">
      <dgm:prSet/>
      <dgm:spPr/>
      <dgm:t>
        <a:bodyPr/>
        <a:lstStyle/>
        <a:p>
          <a:endParaRPr lang="es-CL" sz="1800"/>
        </a:p>
      </dgm:t>
    </dgm:pt>
    <dgm:pt modelId="{C2AA701C-3F65-4D11-BF07-6A0E19F01F64}" type="sibTrans" cxnId="{C823714A-227A-4EE2-9626-68FC367C16E4}">
      <dgm:prSet/>
      <dgm:spPr/>
      <dgm:t>
        <a:bodyPr/>
        <a:lstStyle/>
        <a:p>
          <a:endParaRPr lang="es-CL" sz="1800"/>
        </a:p>
      </dgm:t>
    </dgm:pt>
    <dgm:pt modelId="{E621DF7B-11F0-4028-B7A9-C774E16CC117}">
      <dgm:prSet phldrT="[Texto]" custT="1"/>
      <dgm:spPr/>
      <dgm:t>
        <a:bodyPr/>
        <a:lstStyle/>
        <a:p>
          <a:r>
            <a:rPr lang="es-CL" sz="1300" b="1" dirty="0" smtClean="0"/>
            <a:t>(6)</a:t>
          </a:r>
        </a:p>
        <a:p>
          <a:r>
            <a:rPr lang="es-CL" sz="1300" dirty="0" smtClean="0"/>
            <a:t>Poblamiento del Marco de Cualificaciones y diseño de Rutas Formativo-Laborales</a:t>
          </a:r>
          <a:endParaRPr lang="es-CL" sz="1300" dirty="0"/>
        </a:p>
      </dgm:t>
    </dgm:pt>
    <dgm:pt modelId="{63CC569D-832B-42F8-BC97-02C1513F6F69}" type="parTrans" cxnId="{968E68F9-34B0-437A-B39C-DDADE1B8FB55}">
      <dgm:prSet/>
      <dgm:spPr/>
      <dgm:t>
        <a:bodyPr/>
        <a:lstStyle/>
        <a:p>
          <a:endParaRPr lang="es-CL" sz="1800"/>
        </a:p>
      </dgm:t>
    </dgm:pt>
    <dgm:pt modelId="{FAB2E4AA-C125-4796-9E75-7F2831C641E1}" type="sibTrans" cxnId="{968E68F9-34B0-437A-B39C-DDADE1B8FB55}">
      <dgm:prSet/>
      <dgm:spPr/>
      <dgm:t>
        <a:bodyPr/>
        <a:lstStyle/>
        <a:p>
          <a:endParaRPr lang="es-CL" sz="1800"/>
        </a:p>
      </dgm:t>
    </dgm:pt>
    <dgm:pt modelId="{71F13309-3616-4233-BC34-50E93AE49E8B}" type="pres">
      <dgm:prSet presAssocID="{60C1353E-BBF2-4E46-A8BD-B2DAF2E2538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5F6F7324-52AE-46FA-A9A9-BA8A9115D539}" type="pres">
      <dgm:prSet presAssocID="{7975E9E0-05A5-4C0C-A787-8ACCA608041E}" presName="centerShape" presStyleLbl="node0" presStyleIdx="0" presStyleCnt="1"/>
      <dgm:spPr/>
      <dgm:t>
        <a:bodyPr/>
        <a:lstStyle/>
        <a:p>
          <a:endParaRPr lang="es-CL"/>
        </a:p>
      </dgm:t>
    </dgm:pt>
    <dgm:pt modelId="{C498441C-A2BE-4442-B323-5B6CC1DA32E1}" type="pres">
      <dgm:prSet presAssocID="{82D46745-0314-418A-83C1-1EF32D82FD20}" presName="node" presStyleLbl="node1" presStyleIdx="0" presStyleCnt="6" custScaleX="11092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82DD35F-5E14-4AAC-B63F-4920A64FF76F}" type="pres">
      <dgm:prSet presAssocID="{82D46745-0314-418A-83C1-1EF32D82FD20}" presName="dummy" presStyleCnt="0"/>
      <dgm:spPr/>
      <dgm:t>
        <a:bodyPr/>
        <a:lstStyle/>
        <a:p>
          <a:endParaRPr lang="es-CL"/>
        </a:p>
      </dgm:t>
    </dgm:pt>
    <dgm:pt modelId="{5618D8D1-E614-433C-8976-AC711DA06133}" type="pres">
      <dgm:prSet presAssocID="{FF788541-F2B0-4035-8973-90C850056206}" presName="sibTrans" presStyleLbl="sibTrans2D1" presStyleIdx="0" presStyleCnt="6"/>
      <dgm:spPr/>
      <dgm:t>
        <a:bodyPr/>
        <a:lstStyle/>
        <a:p>
          <a:endParaRPr lang="es-CL"/>
        </a:p>
      </dgm:t>
    </dgm:pt>
    <dgm:pt modelId="{65955D0C-ECB0-4263-ACB8-AB09938C5107}" type="pres">
      <dgm:prSet presAssocID="{B251BCF3-BB5C-4F67-AD7A-D49ED4F2DCB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2A227BC-1280-46DC-AA8C-749E08D002BC}" type="pres">
      <dgm:prSet presAssocID="{B251BCF3-BB5C-4F67-AD7A-D49ED4F2DCB3}" presName="dummy" presStyleCnt="0"/>
      <dgm:spPr/>
      <dgm:t>
        <a:bodyPr/>
        <a:lstStyle/>
        <a:p>
          <a:endParaRPr lang="es-CL"/>
        </a:p>
      </dgm:t>
    </dgm:pt>
    <dgm:pt modelId="{CA9D91A8-230A-4FE3-AF3C-D9559159AFEF}" type="pres">
      <dgm:prSet presAssocID="{A0CF085D-E6FD-4987-988D-42D7BF7CA772}" presName="sibTrans" presStyleLbl="sibTrans2D1" presStyleIdx="1" presStyleCnt="6"/>
      <dgm:spPr/>
      <dgm:t>
        <a:bodyPr/>
        <a:lstStyle/>
        <a:p>
          <a:endParaRPr lang="es-CL"/>
        </a:p>
      </dgm:t>
    </dgm:pt>
    <dgm:pt modelId="{CF43480C-ED33-4ED3-9323-10F089527073}" type="pres">
      <dgm:prSet presAssocID="{E9F9B1A0-DA2F-42C2-B388-93A22AF87F3B}" presName="node" presStyleLbl="node1" presStyleIdx="2" presStyleCnt="6" custScaleX="125021" custScaleY="11477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4D92CAB-E3CD-4916-A809-045ACB05A064}" type="pres">
      <dgm:prSet presAssocID="{E9F9B1A0-DA2F-42C2-B388-93A22AF87F3B}" presName="dummy" presStyleCnt="0"/>
      <dgm:spPr/>
      <dgm:t>
        <a:bodyPr/>
        <a:lstStyle/>
        <a:p>
          <a:endParaRPr lang="es-CL"/>
        </a:p>
      </dgm:t>
    </dgm:pt>
    <dgm:pt modelId="{47D6BFD5-F78F-41D9-8341-F68323D50F60}" type="pres">
      <dgm:prSet presAssocID="{3CD96C31-AD8B-4C01-95F0-B4DAD886D336}" presName="sibTrans" presStyleLbl="sibTrans2D1" presStyleIdx="2" presStyleCnt="6"/>
      <dgm:spPr/>
      <dgm:t>
        <a:bodyPr/>
        <a:lstStyle/>
        <a:p>
          <a:endParaRPr lang="es-CL"/>
        </a:p>
      </dgm:t>
    </dgm:pt>
    <dgm:pt modelId="{A78570EF-F9A6-4287-B07D-698D3E2503EC}" type="pres">
      <dgm:prSet presAssocID="{2F5AB4FA-39CC-43C8-9036-A81D45847A42}" presName="node" presStyleLbl="node1" presStyleIdx="3" presStyleCnt="6" custScaleX="11217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3EF1BA0-3AA1-48F6-A5A0-391B1A8378ED}" type="pres">
      <dgm:prSet presAssocID="{2F5AB4FA-39CC-43C8-9036-A81D45847A42}" presName="dummy" presStyleCnt="0"/>
      <dgm:spPr/>
      <dgm:t>
        <a:bodyPr/>
        <a:lstStyle/>
        <a:p>
          <a:endParaRPr lang="es-CL"/>
        </a:p>
      </dgm:t>
    </dgm:pt>
    <dgm:pt modelId="{B8E483E4-9D84-4F0A-A810-24664ADF2945}" type="pres">
      <dgm:prSet presAssocID="{C04F8809-A0A5-46D6-8AD1-4E1968FE0D64}" presName="sibTrans" presStyleLbl="sibTrans2D1" presStyleIdx="3" presStyleCnt="6"/>
      <dgm:spPr/>
      <dgm:t>
        <a:bodyPr/>
        <a:lstStyle/>
        <a:p>
          <a:endParaRPr lang="es-CL"/>
        </a:p>
      </dgm:t>
    </dgm:pt>
    <dgm:pt modelId="{9C7B1DDE-D6BA-48C4-AB6D-5FBD5B96F2F1}" type="pres">
      <dgm:prSet presAssocID="{A2BE96A4-FD88-4A4D-94C5-71286E0565B0}" presName="node" presStyleLbl="node1" presStyleIdx="4" presStyleCnt="6" custScaleX="116875" custScaleY="11477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F3E0D88-E428-4F8F-A157-1AD39D3E2693}" type="pres">
      <dgm:prSet presAssocID="{A2BE96A4-FD88-4A4D-94C5-71286E0565B0}" presName="dummy" presStyleCnt="0"/>
      <dgm:spPr/>
      <dgm:t>
        <a:bodyPr/>
        <a:lstStyle/>
        <a:p>
          <a:endParaRPr lang="es-CL"/>
        </a:p>
      </dgm:t>
    </dgm:pt>
    <dgm:pt modelId="{CDCEC297-F6A0-4F70-9166-9FB235DF0A7F}" type="pres">
      <dgm:prSet presAssocID="{C2AA701C-3F65-4D11-BF07-6A0E19F01F64}" presName="sibTrans" presStyleLbl="sibTrans2D1" presStyleIdx="4" presStyleCnt="6"/>
      <dgm:spPr/>
      <dgm:t>
        <a:bodyPr/>
        <a:lstStyle/>
        <a:p>
          <a:endParaRPr lang="es-CL"/>
        </a:p>
      </dgm:t>
    </dgm:pt>
    <dgm:pt modelId="{DA8DB235-C953-4D57-8A12-B12F7478B6AD}" type="pres">
      <dgm:prSet presAssocID="{E621DF7B-11F0-4028-B7A9-C774E16CC117}" presName="node" presStyleLbl="node1" presStyleIdx="5" presStyleCnt="6" custScaleX="126017" custScaleY="13460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4CB4B13-D410-4D9F-B1F9-E8461EF119C3}" type="pres">
      <dgm:prSet presAssocID="{E621DF7B-11F0-4028-B7A9-C774E16CC117}" presName="dummy" presStyleCnt="0"/>
      <dgm:spPr/>
      <dgm:t>
        <a:bodyPr/>
        <a:lstStyle/>
        <a:p>
          <a:endParaRPr lang="es-CL"/>
        </a:p>
      </dgm:t>
    </dgm:pt>
    <dgm:pt modelId="{9C60B044-09EB-41A9-BF98-BC0305FC88AF}" type="pres">
      <dgm:prSet presAssocID="{FAB2E4AA-C125-4796-9E75-7F2831C641E1}" presName="sibTrans" presStyleLbl="sibTrans2D1" presStyleIdx="5" presStyleCnt="6"/>
      <dgm:spPr/>
      <dgm:t>
        <a:bodyPr/>
        <a:lstStyle/>
        <a:p>
          <a:endParaRPr lang="es-CL"/>
        </a:p>
      </dgm:t>
    </dgm:pt>
  </dgm:ptLst>
  <dgm:cxnLst>
    <dgm:cxn modelId="{968E68F9-34B0-437A-B39C-DDADE1B8FB55}" srcId="{7975E9E0-05A5-4C0C-A787-8ACCA608041E}" destId="{E621DF7B-11F0-4028-B7A9-C774E16CC117}" srcOrd="5" destOrd="0" parTransId="{63CC569D-832B-42F8-BC97-02C1513F6F69}" sibTransId="{FAB2E4AA-C125-4796-9E75-7F2831C641E1}"/>
    <dgm:cxn modelId="{2403C1BA-3C17-4197-9516-9C89E9644D56}" type="presOf" srcId="{C2AA701C-3F65-4D11-BF07-6A0E19F01F64}" destId="{CDCEC297-F6A0-4F70-9166-9FB235DF0A7F}" srcOrd="0" destOrd="0" presId="urn:microsoft.com/office/officeart/2005/8/layout/radial6"/>
    <dgm:cxn modelId="{33BBEF7F-402C-4B51-95F7-19F3E876E042}" type="presOf" srcId="{2F5AB4FA-39CC-43C8-9036-A81D45847A42}" destId="{A78570EF-F9A6-4287-B07D-698D3E2503EC}" srcOrd="0" destOrd="0" presId="urn:microsoft.com/office/officeart/2005/8/layout/radial6"/>
    <dgm:cxn modelId="{A649A94E-1E83-4CBE-A80C-F4EEB4C71298}" type="presOf" srcId="{3CD96C31-AD8B-4C01-95F0-B4DAD886D336}" destId="{47D6BFD5-F78F-41D9-8341-F68323D50F60}" srcOrd="0" destOrd="0" presId="urn:microsoft.com/office/officeart/2005/8/layout/radial6"/>
    <dgm:cxn modelId="{AC5C83F6-C367-42D2-A31D-3D7DB319CCDD}" type="presOf" srcId="{7975E9E0-05A5-4C0C-A787-8ACCA608041E}" destId="{5F6F7324-52AE-46FA-A9A9-BA8A9115D539}" srcOrd="0" destOrd="0" presId="urn:microsoft.com/office/officeart/2005/8/layout/radial6"/>
    <dgm:cxn modelId="{7A1CF3E5-B563-4A3B-890A-078CB7621E5A}" type="presOf" srcId="{A0CF085D-E6FD-4987-988D-42D7BF7CA772}" destId="{CA9D91A8-230A-4FE3-AF3C-D9559159AFEF}" srcOrd="0" destOrd="0" presId="urn:microsoft.com/office/officeart/2005/8/layout/radial6"/>
    <dgm:cxn modelId="{807A2B6F-A81C-490C-9078-57C2E0BF1E85}" srcId="{7975E9E0-05A5-4C0C-A787-8ACCA608041E}" destId="{B251BCF3-BB5C-4F67-AD7A-D49ED4F2DCB3}" srcOrd="1" destOrd="0" parTransId="{DC4DBD60-16E3-4520-83CF-326851B18791}" sibTransId="{A0CF085D-E6FD-4987-988D-42D7BF7CA772}"/>
    <dgm:cxn modelId="{C823714A-227A-4EE2-9626-68FC367C16E4}" srcId="{7975E9E0-05A5-4C0C-A787-8ACCA608041E}" destId="{A2BE96A4-FD88-4A4D-94C5-71286E0565B0}" srcOrd="4" destOrd="0" parTransId="{E3873F61-97B2-4B3A-9233-8A125807E65D}" sibTransId="{C2AA701C-3F65-4D11-BF07-6A0E19F01F64}"/>
    <dgm:cxn modelId="{C0C6BCA4-F07B-490A-9B1D-1F5211167090}" type="presOf" srcId="{E9F9B1A0-DA2F-42C2-B388-93A22AF87F3B}" destId="{CF43480C-ED33-4ED3-9323-10F089527073}" srcOrd="0" destOrd="0" presId="urn:microsoft.com/office/officeart/2005/8/layout/radial6"/>
    <dgm:cxn modelId="{612EA48A-88C1-4A59-A34A-120A257BE515}" type="presOf" srcId="{B251BCF3-BB5C-4F67-AD7A-D49ED4F2DCB3}" destId="{65955D0C-ECB0-4263-ACB8-AB09938C5107}" srcOrd="0" destOrd="0" presId="urn:microsoft.com/office/officeart/2005/8/layout/radial6"/>
    <dgm:cxn modelId="{9B103241-13F6-49CF-B08D-ACDD55A28EC0}" type="presOf" srcId="{A2BE96A4-FD88-4A4D-94C5-71286E0565B0}" destId="{9C7B1DDE-D6BA-48C4-AB6D-5FBD5B96F2F1}" srcOrd="0" destOrd="0" presId="urn:microsoft.com/office/officeart/2005/8/layout/radial6"/>
    <dgm:cxn modelId="{B51FF30E-F9BB-4559-B468-7D1B555AABE6}" srcId="{7975E9E0-05A5-4C0C-A787-8ACCA608041E}" destId="{2F5AB4FA-39CC-43C8-9036-A81D45847A42}" srcOrd="3" destOrd="0" parTransId="{E851D529-D983-4ECF-AD95-D2D108E4C415}" sibTransId="{C04F8809-A0A5-46D6-8AD1-4E1968FE0D64}"/>
    <dgm:cxn modelId="{6CB0D668-6C9F-4A61-8CDB-8D41058F59BA}" type="presOf" srcId="{E621DF7B-11F0-4028-B7A9-C774E16CC117}" destId="{DA8DB235-C953-4D57-8A12-B12F7478B6AD}" srcOrd="0" destOrd="0" presId="urn:microsoft.com/office/officeart/2005/8/layout/radial6"/>
    <dgm:cxn modelId="{952F7CD4-C9FD-41E3-B631-1692F26CC8C4}" type="presOf" srcId="{C04F8809-A0A5-46D6-8AD1-4E1968FE0D64}" destId="{B8E483E4-9D84-4F0A-A810-24664ADF2945}" srcOrd="0" destOrd="0" presId="urn:microsoft.com/office/officeart/2005/8/layout/radial6"/>
    <dgm:cxn modelId="{779D960B-209B-47EE-865E-E253EC9A2688}" srcId="{60C1353E-BBF2-4E46-A8BD-B2DAF2E25384}" destId="{7975E9E0-05A5-4C0C-A787-8ACCA608041E}" srcOrd="0" destOrd="0" parTransId="{C1AFF998-617F-403C-977E-0F3FD62F2062}" sibTransId="{183F74B8-1748-454C-AC70-D7633E7AF093}"/>
    <dgm:cxn modelId="{90909E20-B3AE-4682-ABF3-68A1F7CE619D}" type="presOf" srcId="{60C1353E-BBF2-4E46-A8BD-B2DAF2E25384}" destId="{71F13309-3616-4233-BC34-50E93AE49E8B}" srcOrd="0" destOrd="0" presId="urn:microsoft.com/office/officeart/2005/8/layout/radial6"/>
    <dgm:cxn modelId="{09353D19-AD5F-43EA-B483-AA8BA18C813A}" type="presOf" srcId="{82D46745-0314-418A-83C1-1EF32D82FD20}" destId="{C498441C-A2BE-4442-B323-5B6CC1DA32E1}" srcOrd="0" destOrd="0" presId="urn:microsoft.com/office/officeart/2005/8/layout/radial6"/>
    <dgm:cxn modelId="{0DBB1E55-1613-46C2-9E72-84951027012B}" srcId="{7975E9E0-05A5-4C0C-A787-8ACCA608041E}" destId="{82D46745-0314-418A-83C1-1EF32D82FD20}" srcOrd="0" destOrd="0" parTransId="{04DA8FDC-BBE2-4971-9BF9-AD8EA75C81B5}" sibTransId="{FF788541-F2B0-4035-8973-90C850056206}"/>
    <dgm:cxn modelId="{734E2DF2-77AB-4AAB-A298-6A50350863AC}" srcId="{7975E9E0-05A5-4C0C-A787-8ACCA608041E}" destId="{E9F9B1A0-DA2F-42C2-B388-93A22AF87F3B}" srcOrd="2" destOrd="0" parTransId="{E3BA4BC6-ED39-46BB-9056-8989EF687A0A}" sibTransId="{3CD96C31-AD8B-4C01-95F0-B4DAD886D336}"/>
    <dgm:cxn modelId="{BCA29E7F-382F-44DB-BD2C-B63A8CAF34BD}" type="presOf" srcId="{FAB2E4AA-C125-4796-9E75-7F2831C641E1}" destId="{9C60B044-09EB-41A9-BF98-BC0305FC88AF}" srcOrd="0" destOrd="0" presId="urn:microsoft.com/office/officeart/2005/8/layout/radial6"/>
    <dgm:cxn modelId="{9601FBA9-FA75-4FBF-AE19-EFCD5694092E}" type="presOf" srcId="{FF788541-F2B0-4035-8973-90C850056206}" destId="{5618D8D1-E614-433C-8976-AC711DA06133}" srcOrd="0" destOrd="0" presId="urn:microsoft.com/office/officeart/2005/8/layout/radial6"/>
    <dgm:cxn modelId="{F76AB55E-0AE0-473F-BE97-B649A3568B1B}" type="presParOf" srcId="{71F13309-3616-4233-BC34-50E93AE49E8B}" destId="{5F6F7324-52AE-46FA-A9A9-BA8A9115D539}" srcOrd="0" destOrd="0" presId="urn:microsoft.com/office/officeart/2005/8/layout/radial6"/>
    <dgm:cxn modelId="{700C7C0F-5DB1-40E7-873A-7543669CE90C}" type="presParOf" srcId="{71F13309-3616-4233-BC34-50E93AE49E8B}" destId="{C498441C-A2BE-4442-B323-5B6CC1DA32E1}" srcOrd="1" destOrd="0" presId="urn:microsoft.com/office/officeart/2005/8/layout/radial6"/>
    <dgm:cxn modelId="{0BA5A6A9-8495-4B24-95F9-87655AC85D1A}" type="presParOf" srcId="{71F13309-3616-4233-BC34-50E93AE49E8B}" destId="{C82DD35F-5E14-4AAC-B63F-4920A64FF76F}" srcOrd="2" destOrd="0" presId="urn:microsoft.com/office/officeart/2005/8/layout/radial6"/>
    <dgm:cxn modelId="{3BA86F44-70CF-4542-BB9C-07DDFF2AFF39}" type="presParOf" srcId="{71F13309-3616-4233-BC34-50E93AE49E8B}" destId="{5618D8D1-E614-433C-8976-AC711DA06133}" srcOrd="3" destOrd="0" presId="urn:microsoft.com/office/officeart/2005/8/layout/radial6"/>
    <dgm:cxn modelId="{C63C897A-07C5-4DF4-B6EA-C5875040CC04}" type="presParOf" srcId="{71F13309-3616-4233-BC34-50E93AE49E8B}" destId="{65955D0C-ECB0-4263-ACB8-AB09938C5107}" srcOrd="4" destOrd="0" presId="urn:microsoft.com/office/officeart/2005/8/layout/radial6"/>
    <dgm:cxn modelId="{64896FD9-1965-4C79-A4EE-2620EBCC6FAF}" type="presParOf" srcId="{71F13309-3616-4233-BC34-50E93AE49E8B}" destId="{22A227BC-1280-46DC-AA8C-749E08D002BC}" srcOrd="5" destOrd="0" presId="urn:microsoft.com/office/officeart/2005/8/layout/radial6"/>
    <dgm:cxn modelId="{1F56534E-329B-4065-BAB6-70E87D1A02F9}" type="presParOf" srcId="{71F13309-3616-4233-BC34-50E93AE49E8B}" destId="{CA9D91A8-230A-4FE3-AF3C-D9559159AFEF}" srcOrd="6" destOrd="0" presId="urn:microsoft.com/office/officeart/2005/8/layout/radial6"/>
    <dgm:cxn modelId="{D7B58F12-980B-4597-B099-92F1C05A917C}" type="presParOf" srcId="{71F13309-3616-4233-BC34-50E93AE49E8B}" destId="{CF43480C-ED33-4ED3-9323-10F089527073}" srcOrd="7" destOrd="0" presId="urn:microsoft.com/office/officeart/2005/8/layout/radial6"/>
    <dgm:cxn modelId="{A3E69240-A8CD-4FCE-BEBB-4E0B6F4356F7}" type="presParOf" srcId="{71F13309-3616-4233-BC34-50E93AE49E8B}" destId="{B4D92CAB-E3CD-4916-A809-045ACB05A064}" srcOrd="8" destOrd="0" presId="urn:microsoft.com/office/officeart/2005/8/layout/radial6"/>
    <dgm:cxn modelId="{338BABF6-F475-49EB-A965-7B1A274EC67D}" type="presParOf" srcId="{71F13309-3616-4233-BC34-50E93AE49E8B}" destId="{47D6BFD5-F78F-41D9-8341-F68323D50F60}" srcOrd="9" destOrd="0" presId="urn:microsoft.com/office/officeart/2005/8/layout/radial6"/>
    <dgm:cxn modelId="{AD18E1F9-E9FD-4599-8507-5E438C1B9ECF}" type="presParOf" srcId="{71F13309-3616-4233-BC34-50E93AE49E8B}" destId="{A78570EF-F9A6-4287-B07D-698D3E2503EC}" srcOrd="10" destOrd="0" presId="urn:microsoft.com/office/officeart/2005/8/layout/radial6"/>
    <dgm:cxn modelId="{259E9833-EAD9-4EC5-B34A-0D5502C5D270}" type="presParOf" srcId="{71F13309-3616-4233-BC34-50E93AE49E8B}" destId="{93EF1BA0-3AA1-48F6-A5A0-391B1A8378ED}" srcOrd="11" destOrd="0" presId="urn:microsoft.com/office/officeart/2005/8/layout/radial6"/>
    <dgm:cxn modelId="{0AEC731C-93DF-40C1-B48C-B63AA3AC18C7}" type="presParOf" srcId="{71F13309-3616-4233-BC34-50E93AE49E8B}" destId="{B8E483E4-9D84-4F0A-A810-24664ADF2945}" srcOrd="12" destOrd="0" presId="urn:microsoft.com/office/officeart/2005/8/layout/radial6"/>
    <dgm:cxn modelId="{1A23ACE2-2B54-4299-9F97-7C4AC356A220}" type="presParOf" srcId="{71F13309-3616-4233-BC34-50E93AE49E8B}" destId="{9C7B1DDE-D6BA-48C4-AB6D-5FBD5B96F2F1}" srcOrd="13" destOrd="0" presId="urn:microsoft.com/office/officeart/2005/8/layout/radial6"/>
    <dgm:cxn modelId="{C42298C6-8E20-40F6-8E77-8376766AA6E6}" type="presParOf" srcId="{71F13309-3616-4233-BC34-50E93AE49E8B}" destId="{CF3E0D88-E428-4F8F-A157-1AD39D3E2693}" srcOrd="14" destOrd="0" presId="urn:microsoft.com/office/officeart/2005/8/layout/radial6"/>
    <dgm:cxn modelId="{53CDB627-DACA-4DA5-BE5D-A17241FD761F}" type="presParOf" srcId="{71F13309-3616-4233-BC34-50E93AE49E8B}" destId="{CDCEC297-F6A0-4F70-9166-9FB235DF0A7F}" srcOrd="15" destOrd="0" presId="urn:microsoft.com/office/officeart/2005/8/layout/radial6"/>
    <dgm:cxn modelId="{3C3F2F11-DB8C-4BC5-8EA8-08B6DCD8FB6C}" type="presParOf" srcId="{71F13309-3616-4233-BC34-50E93AE49E8B}" destId="{DA8DB235-C953-4D57-8A12-B12F7478B6AD}" srcOrd="16" destOrd="0" presId="urn:microsoft.com/office/officeart/2005/8/layout/radial6"/>
    <dgm:cxn modelId="{F903292E-D81D-4312-AEAC-05D1A4E9EF22}" type="presParOf" srcId="{71F13309-3616-4233-BC34-50E93AE49E8B}" destId="{B4CB4B13-D410-4D9F-B1F9-E8461EF119C3}" srcOrd="17" destOrd="0" presId="urn:microsoft.com/office/officeart/2005/8/layout/radial6"/>
    <dgm:cxn modelId="{D57E24A7-4C98-43D3-A3CE-15B5C6E7CF26}" type="presParOf" srcId="{71F13309-3616-4233-BC34-50E93AE49E8B}" destId="{9C60B044-09EB-41A9-BF98-BC0305FC88AF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3DF4FE-A8A4-456C-9870-39D8DA1F2B09}">
      <dsp:nvSpPr>
        <dsp:cNvPr id="0" name=""/>
        <dsp:cNvSpPr/>
      </dsp:nvSpPr>
      <dsp:spPr>
        <a:xfrm>
          <a:off x="2385476" y="131364"/>
          <a:ext cx="2717878" cy="271787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500" kern="1200" dirty="0" smtClean="0"/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kern="1200" dirty="0" smtClean="0"/>
            <a:t>Conocimientos: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/>
            <a:t>Conjunto de saberes adquiridos por distintas vías</a:t>
          </a:r>
          <a:endParaRPr lang="es-CL" sz="1600" kern="1200" dirty="0"/>
        </a:p>
      </dsp:txBody>
      <dsp:txXfrm>
        <a:off x="2747860" y="606992"/>
        <a:ext cx="1993110" cy="1223045"/>
      </dsp:txXfrm>
    </dsp:sp>
    <dsp:sp modelId="{707170D3-2F58-40D1-8867-F65325B683DE}">
      <dsp:nvSpPr>
        <dsp:cNvPr id="0" name=""/>
        <dsp:cNvSpPr/>
      </dsp:nvSpPr>
      <dsp:spPr>
        <a:xfrm>
          <a:off x="3366177" y="1830037"/>
          <a:ext cx="2717878" cy="271787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kern="1200" dirty="0" smtClean="0"/>
            <a:t>Habilidades: </a:t>
          </a:r>
          <a:r>
            <a:rPr lang="es-CL" sz="1600" kern="1200" dirty="0" smtClean="0"/>
            <a:t>Capacidad y disposición para ejecutar acciones</a:t>
          </a:r>
          <a:endParaRPr lang="es-CL" sz="1600" kern="1200" dirty="0"/>
        </a:p>
      </dsp:txBody>
      <dsp:txXfrm>
        <a:off x="4197395" y="2532156"/>
        <a:ext cx="1630726" cy="1494832"/>
      </dsp:txXfrm>
    </dsp:sp>
    <dsp:sp modelId="{99E86363-AB73-4894-BC91-A2FB1A727093}">
      <dsp:nvSpPr>
        <dsp:cNvPr id="0" name=""/>
        <dsp:cNvSpPr/>
      </dsp:nvSpPr>
      <dsp:spPr>
        <a:xfrm>
          <a:off x="1404776" y="1830037"/>
          <a:ext cx="2717878" cy="271787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kern="1200" dirty="0" smtClean="0"/>
            <a:t>Actitudes: </a:t>
          </a:r>
          <a:r>
            <a:rPr lang="es-CL" sz="1600" kern="1200" dirty="0" smtClean="0"/>
            <a:t>Disposición de ánimo manifestada de algún modo</a:t>
          </a:r>
          <a:endParaRPr lang="es-CL" sz="2700" kern="1200" dirty="0"/>
        </a:p>
      </dsp:txBody>
      <dsp:txXfrm>
        <a:off x="1660709" y="2532156"/>
        <a:ext cx="1630726" cy="14948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67" tIns="46585" rIns="93167" bIns="4658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67" tIns="46585" rIns="93167" bIns="46585" rtlCol="0"/>
          <a:lstStyle>
            <a:lvl1pPr algn="r">
              <a:defRPr sz="1200"/>
            </a:lvl1pPr>
          </a:lstStyle>
          <a:p>
            <a:fld id="{91CFF330-8EBE-42AA-AD88-1E54E4D4F5DF}" type="datetimeFigureOut">
              <a:rPr lang="en-US"/>
              <a:t>7/5/2016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75" y="1160463"/>
            <a:ext cx="4184650" cy="3138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7" tIns="46585" rIns="93167" bIns="4658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67" tIns="46585" rIns="93167" bIns="4658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67" tIns="46585" rIns="93167" bIns="4658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67" tIns="46585" rIns="93167" bIns="46585" rtlCol="0" anchor="b"/>
          <a:lstStyle>
            <a:lvl1pPr algn="r">
              <a:defRPr sz="1200"/>
            </a:lvl1pPr>
          </a:lstStyle>
          <a:p>
            <a:fld id="{7CFEA1AF-59B0-4B41-8F09-6FAAD9287898}" type="slidenum">
              <a:rPr lang="en-US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892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2875" y="1160463"/>
            <a:ext cx="4184650" cy="3138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EA1AF-59B0-4B41-8F09-6FAAD9287898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07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618086-F0DB-4D64-A2C9-31C2F9E84923}" type="slidenum">
              <a:rPr lang="es-ES_tradnl" smtClean="0">
                <a:latin typeface="Arial" pitchFamily="34" charset="0"/>
                <a:ea typeface="ＭＳ Ｐゴシック" pitchFamily="34" charset="-128"/>
              </a:rPr>
              <a:pPr>
                <a:defRPr/>
              </a:pPr>
              <a:t>8</a:t>
            </a:fld>
            <a:endParaRPr lang="es-ES_tradnl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885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6670" indent="-291026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4107" indent="-232821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9749" indent="-232821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5393" indent="-232821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61033" indent="-23282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26675" indent="-23282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92320" indent="-23282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57960" indent="-23282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9100F2F3-6356-4C2B-A27B-1952E65C8DA5}" type="slidenum">
              <a:rPr lang="es-ES_tradnl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/>
              <a:t>10</a:t>
            </a:fld>
            <a:endParaRPr lang="es-ES_tradnl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EA1AF-59B0-4B41-8F09-6FAAD928789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241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Esta´lámina</a:t>
            </a:r>
            <a:r>
              <a:rPr lang="es-CL" baseline="0" dirty="0" smtClean="0"/>
              <a:t> me parece poco clara, porque se habla de una mirada sistémica, pero no aparecen los actores involucrados.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EA1AF-59B0-4B41-8F09-6FAAD928789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700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22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1249" indent="-2841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1235" indent="-22697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8364" indent="-22697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5492" indent="-22697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2622" indent="-2269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69750" indent="-2269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6878" indent="-2269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4007" indent="-2269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443EC3E-CE11-4300-9517-3E5F78786EEC}" type="slidenum">
              <a:rPr lang="es-ES_tradnl" altLang="es-CL">
                <a:solidFill>
                  <a:srgbClr val="000000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es-ES_tradnl" altLang="es-CL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s-CL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504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6947" indent="-291134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4536" indent="-232907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0350" indent="-232907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6164" indent="-232907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61978" indent="-23290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27792" indent="-23290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93606" indent="-23290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59421" indent="-23290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EAA1E02-0C54-42E3-84C5-B01F56F7D95B}" type="slidenum">
              <a:rPr lang="es-ES_tradnl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/>
              <a:t>24</a:t>
            </a:fld>
            <a:endParaRPr lang="es-ES_tradnl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EA1AF-59B0-4B41-8F09-6FAAD9287898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594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hileValor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729" y="673100"/>
            <a:ext cx="7721600" cy="37211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0729" y="4533900"/>
            <a:ext cx="7721600" cy="13589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729" y="609600"/>
            <a:ext cx="7721600" cy="33274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30729" y="3962400"/>
            <a:ext cx="7721599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930729" y="4533900"/>
            <a:ext cx="7721600" cy="13589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101" y="774700"/>
            <a:ext cx="7734299" cy="3752748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930729" y="4533900"/>
            <a:ext cx="7721600" cy="13589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6" y="609600"/>
            <a:ext cx="7715249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33449" y="4013200"/>
            <a:ext cx="77125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4"/>
          </p:nvPr>
        </p:nvSpPr>
        <p:spPr>
          <a:xfrm>
            <a:off x="930729" y="4533900"/>
            <a:ext cx="7721600" cy="13589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17255" y="609600"/>
            <a:ext cx="978557" cy="5251451"/>
          </a:xfrm>
        </p:spPr>
        <p:txBody>
          <a:bodyPr vert="eaVert" anchor="ctr"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9800" y="609600"/>
            <a:ext cx="6616700" cy="5251450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85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101" y="2713568"/>
            <a:ext cx="64475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101" y="4540148"/>
            <a:ext cx="644750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729" y="304800"/>
            <a:ext cx="7721600" cy="13208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0729" y="1879600"/>
            <a:ext cx="3661229" cy="413001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3800" y="1879601"/>
            <a:ext cx="3661229" cy="4130012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729" y="304800"/>
            <a:ext cx="7721600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0729" y="1805383"/>
            <a:ext cx="3661234" cy="5762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0729" y="2387600"/>
            <a:ext cx="3661234" cy="3641063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1099" y="1805383"/>
            <a:ext cx="3661230" cy="5762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91100" y="2387600"/>
            <a:ext cx="3661229" cy="3641063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30729" y="304800"/>
            <a:ext cx="7721600" cy="13208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79753" y="6492875"/>
            <a:ext cx="61378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544" y="1422404"/>
            <a:ext cx="3525855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3300" y="400625"/>
            <a:ext cx="4098002" cy="5526437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544" y="2700869"/>
            <a:ext cx="3525855" cy="2584449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44545" y="6041363"/>
            <a:ext cx="408968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7778" y="4813300"/>
            <a:ext cx="64475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67778" y="622300"/>
            <a:ext cx="6447501" cy="40894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7778" y="5380038"/>
            <a:ext cx="6447500" cy="53816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0729" y="304800"/>
            <a:ext cx="7721600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3429" y="1866900"/>
            <a:ext cx="7721600" cy="4174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1539" y="6396963"/>
            <a:ext cx="8191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4545" y="6041363"/>
            <a:ext cx="4089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90" r:id="rId14"/>
    <p:sldLayoutId id="2147483791" r:id="rId15"/>
    <p:sldLayoutId id="2147483792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960884" y="5899717"/>
            <a:ext cx="5825202" cy="863796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s-CL" sz="1400" b="1" dirty="0" smtClean="0">
                <a:solidFill>
                  <a:srgbClr val="0070C0"/>
                </a:solidFill>
                <a:latin typeface="Segoe UI Light" pitchFamily="34" charset="0"/>
              </a:rPr>
              <a:t>Loreto Méndez </a:t>
            </a:r>
            <a:r>
              <a:rPr lang="es-CL" sz="1400" b="1" dirty="0" err="1" smtClean="0">
                <a:solidFill>
                  <a:srgbClr val="0070C0"/>
                </a:solidFill>
                <a:latin typeface="Segoe UI Light" pitchFamily="34" charset="0"/>
              </a:rPr>
              <a:t>Amunátegui</a:t>
            </a:r>
            <a:endParaRPr lang="es-CL" sz="1400" b="1" dirty="0" smtClean="0">
              <a:solidFill>
                <a:srgbClr val="0070C0"/>
              </a:solidFill>
              <a:latin typeface="Segoe UI Light" pitchFamily="34" charset="0"/>
            </a:endParaRPr>
          </a:p>
          <a:p>
            <a:pPr algn="l">
              <a:spcBef>
                <a:spcPts val="0"/>
              </a:spcBef>
            </a:pPr>
            <a:r>
              <a:rPr lang="es-CL" sz="1400" dirty="0" smtClean="0">
                <a:solidFill>
                  <a:srgbClr val="0070C0"/>
                </a:solidFill>
                <a:latin typeface="Segoe UI Light" pitchFamily="34" charset="0"/>
              </a:rPr>
              <a:t>Jefa Relaciones Institucionales</a:t>
            </a:r>
          </a:p>
          <a:p>
            <a:pPr algn="l">
              <a:spcBef>
                <a:spcPts val="0"/>
              </a:spcBef>
            </a:pPr>
            <a:r>
              <a:rPr lang="es-CL" sz="1400" dirty="0" smtClean="0">
                <a:solidFill>
                  <a:srgbClr val="0070C0"/>
                </a:solidFill>
                <a:latin typeface="Segoe UI Light" pitchFamily="34" charset="0"/>
              </a:rPr>
              <a:t>Santiago, 04 de julio de 2016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09586" y="2635489"/>
            <a:ext cx="82444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4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El aporte de </a:t>
            </a:r>
            <a:r>
              <a:rPr kumimoji="0" lang="es-CL" sz="4000" b="1" i="0" u="none" strike="noStrike" kern="0" cap="none" spc="0" normalizeH="0" baseline="0" noProof="0" dirty="0">
                <a:ln>
                  <a:noFill/>
                </a:ln>
                <a:solidFill>
                  <a:srgbClr val="07AFD9"/>
                </a:solidFill>
                <a:effectLst/>
                <a:uLnTx/>
                <a:uFillTx/>
              </a:rPr>
              <a:t>ChileValora </a:t>
            </a:r>
            <a:r>
              <a:rPr kumimoji="0" lang="es-CL" sz="4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a la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4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formación de Capital </a:t>
            </a:r>
            <a:r>
              <a:rPr kumimoji="0" lang="es-CL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Humano</a:t>
            </a:r>
            <a:r>
              <a:rPr kumimoji="0" lang="es-CL" sz="4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/>
            </a:r>
            <a:br>
              <a:rPr kumimoji="0" lang="es-CL" sz="4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</a:br>
            <a:endParaRPr kumimoji="0" lang="es-CL" sz="4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08030" y="177644"/>
            <a:ext cx="59263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chemeClr val="accent1"/>
                </a:solidFill>
              </a:rPr>
              <a:t>Portal Minero – Duoc UC</a:t>
            </a:r>
          </a:p>
          <a:p>
            <a:pPr algn="ctr"/>
            <a:r>
              <a:rPr lang="es-ES" sz="2400" dirty="0" smtClean="0">
                <a:solidFill>
                  <a:schemeClr val="accent1"/>
                </a:solidFill>
              </a:rPr>
              <a:t>Foro </a:t>
            </a:r>
            <a:r>
              <a:rPr lang="es-ES" sz="2400" dirty="0">
                <a:solidFill>
                  <a:schemeClr val="accent1"/>
                </a:solidFill>
              </a:rPr>
              <a:t>de Capital Humano: </a:t>
            </a:r>
            <a:endParaRPr lang="es-ES" sz="2400" dirty="0" smtClean="0">
              <a:solidFill>
                <a:schemeClr val="accent1"/>
              </a:solidFill>
            </a:endParaRPr>
          </a:p>
          <a:p>
            <a:pPr algn="ctr"/>
            <a:r>
              <a:rPr lang="es-ES" sz="2400" dirty="0" smtClean="0">
                <a:solidFill>
                  <a:schemeClr val="accent1"/>
                </a:solidFill>
              </a:rPr>
              <a:t>Vinculación </a:t>
            </a:r>
            <a:r>
              <a:rPr lang="es-ES" sz="2400" dirty="0">
                <a:solidFill>
                  <a:schemeClr val="accent1"/>
                </a:solidFill>
              </a:rPr>
              <a:t>Empresa-Academia</a:t>
            </a:r>
            <a:endParaRPr lang="es-CL" sz="240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04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4 Marcador de contenido"/>
          <p:cNvSpPr>
            <a:spLocks noGrp="1"/>
          </p:cNvSpPr>
          <p:nvPr>
            <p:ph idx="4294967295"/>
          </p:nvPr>
        </p:nvSpPr>
        <p:spPr>
          <a:xfrm>
            <a:off x="971600" y="1484784"/>
            <a:ext cx="3475038" cy="3368675"/>
          </a:xfrm>
        </p:spPr>
        <p:txBody>
          <a:bodyPr>
            <a:noAutofit/>
          </a:bodyPr>
          <a:lstStyle/>
          <a:p>
            <a:pPr marL="0" indent="0" algn="r">
              <a:lnSpc>
                <a:spcPct val="110000"/>
              </a:lnSpc>
              <a:spcAft>
                <a:spcPts val="600"/>
              </a:spcAft>
              <a:buNone/>
            </a:pPr>
            <a:r>
              <a:rPr lang="es-CL" sz="1600" dirty="0">
                <a:solidFill>
                  <a:schemeClr val="tx1">
                    <a:lumMod val="65000"/>
                    <a:lumOff val="35000"/>
                  </a:schemeClr>
                </a:solidFill>
                <a:ea typeface="Segoe UI" pitchFamily="34" charset="0"/>
                <a:cs typeface="Segoe UI" pitchFamily="34" charset="0"/>
              </a:rPr>
              <a:t>El Sistema de Competencias Laborales tiene como propósito principal</a:t>
            </a:r>
            <a:r>
              <a:rPr lang="es-CL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Segoe UI" pitchFamily="34" charset="0"/>
                <a:cs typeface="Segoe UI" pitchFamily="34" charset="0"/>
              </a:rPr>
              <a:t>:</a:t>
            </a: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s-CL" sz="1600" dirty="0">
              <a:solidFill>
                <a:schemeClr val="tx1">
                  <a:lumMod val="65000"/>
                  <a:lumOff val="35000"/>
                </a:schemeClr>
              </a:solidFill>
              <a:ea typeface="Segoe UI" pitchFamily="34" charset="0"/>
              <a:cs typeface="Segoe UI" pitchFamily="34" charset="0"/>
            </a:endParaRPr>
          </a:p>
          <a:p>
            <a:pPr algn="r">
              <a:lnSpc>
                <a:spcPct val="110000"/>
              </a:lnSpc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ü"/>
            </a:pPr>
            <a:r>
              <a:rPr lang="es-CL" sz="1600" dirty="0">
                <a:solidFill>
                  <a:schemeClr val="tx1">
                    <a:lumMod val="65000"/>
                    <a:lumOff val="35000"/>
                  </a:schemeClr>
                </a:solidFill>
                <a:ea typeface="Segoe UI" pitchFamily="34" charset="0"/>
                <a:cs typeface="Segoe UI" pitchFamily="34" charset="0"/>
              </a:rPr>
              <a:t>Reconocer formalmente las </a:t>
            </a:r>
            <a:r>
              <a:rPr lang="es-CL" sz="1600" b="1" dirty="0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competencias laborales</a:t>
            </a:r>
            <a:r>
              <a:rPr lang="es-CL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Segoe UI" pitchFamily="34" charset="0"/>
                <a:cs typeface="Segoe UI" pitchFamily="34" charset="0"/>
              </a:rPr>
              <a:t> </a:t>
            </a:r>
            <a:r>
              <a:rPr lang="es-CL" sz="1600" dirty="0">
                <a:solidFill>
                  <a:schemeClr val="tx1">
                    <a:lumMod val="65000"/>
                    <a:lumOff val="35000"/>
                  </a:schemeClr>
                </a:solidFill>
                <a:ea typeface="Segoe UI" pitchFamily="34" charset="0"/>
                <a:cs typeface="Segoe UI" pitchFamily="34" charset="0"/>
              </a:rPr>
              <a:t>de las personas, independiente de la forma en que hayan sido adquiridas y de si tienen o no un título o grado académico. </a:t>
            </a:r>
            <a:endParaRPr lang="es-CL" sz="1600" dirty="0" smtClean="0">
              <a:solidFill>
                <a:schemeClr val="tx1">
                  <a:lumMod val="65000"/>
                  <a:lumOff val="35000"/>
                </a:schemeClr>
              </a:solidFill>
              <a:ea typeface="Segoe UI" pitchFamily="34" charset="0"/>
              <a:cs typeface="Segoe UI" pitchFamily="34" charset="0"/>
            </a:endParaRP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s-CL" sz="1600" dirty="0">
              <a:solidFill>
                <a:schemeClr val="tx1">
                  <a:lumMod val="65000"/>
                  <a:lumOff val="35000"/>
                </a:schemeClr>
              </a:solidFill>
              <a:ea typeface="Segoe UI" pitchFamily="34" charset="0"/>
              <a:cs typeface="Segoe UI" pitchFamily="34" charset="0"/>
            </a:endParaRPr>
          </a:p>
          <a:p>
            <a:pPr algn="r">
              <a:lnSpc>
                <a:spcPct val="110000"/>
              </a:lnSpc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ü"/>
            </a:pPr>
            <a:r>
              <a:rPr lang="es-CL" sz="1600" dirty="0">
                <a:solidFill>
                  <a:schemeClr val="tx1">
                    <a:lumMod val="65000"/>
                    <a:lumOff val="35000"/>
                  </a:schemeClr>
                </a:solidFill>
                <a:ea typeface="Segoe UI" pitchFamily="34" charset="0"/>
                <a:cs typeface="Segoe UI" pitchFamily="34" charset="0"/>
              </a:rPr>
              <a:t>Junto a lo anterior, se plantea favorecer sus oportunidades de </a:t>
            </a:r>
            <a:r>
              <a:rPr lang="es-CL" sz="1600" b="1" dirty="0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aprendizaje continuo</a:t>
            </a:r>
            <a:r>
              <a:rPr lang="es-CL" sz="1600" dirty="0">
                <a:solidFill>
                  <a:schemeClr val="tx1">
                    <a:lumMod val="65000"/>
                    <a:lumOff val="35000"/>
                  </a:schemeClr>
                </a:solidFill>
                <a:ea typeface="Segoe UI" pitchFamily="34" charset="0"/>
                <a:cs typeface="Segoe UI" pitchFamily="34" charset="0"/>
              </a:rPr>
              <a:t>, su reconocimiento y valorización.</a:t>
            </a: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054084934"/>
              </p:ext>
            </p:extLst>
          </p:nvPr>
        </p:nvGraphicFramePr>
        <p:xfrm>
          <a:off x="4950436" y="1482756"/>
          <a:ext cx="4000611" cy="4162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4734187" y="1374632"/>
            <a:ext cx="0" cy="4487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 txBox="1">
            <a:spLocks/>
          </p:cNvSpPr>
          <p:nvPr/>
        </p:nvSpPr>
        <p:spPr>
          <a:xfrm>
            <a:off x="2761456" y="260648"/>
            <a:ext cx="6059016" cy="648072"/>
          </a:xfrm>
          <a:prstGeom prst="rect">
            <a:avLst/>
          </a:prstGeom>
        </p:spPr>
        <p:txBody>
          <a:bodyPr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spcAft>
                <a:spcPts val="0"/>
              </a:spcAft>
              <a:buNone/>
              <a:defRPr sz="4000" b="1" kern="1200">
                <a:solidFill>
                  <a:srgbClr val="07AFD9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altLang="es-CL" sz="3600" b="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Objetivo del Sistema</a:t>
            </a:r>
          </a:p>
        </p:txBody>
      </p:sp>
    </p:spTree>
    <p:extLst>
      <p:ext uri="{BB962C8B-B14F-4D97-AF65-F5344CB8AC3E}">
        <p14:creationId xmlns:p14="http://schemas.microsoft.com/office/powerpoint/2010/main" val="23595761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867694" y="2985146"/>
            <a:ext cx="4028385" cy="118445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GANAR – GANAR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957451" y="4278735"/>
            <a:ext cx="7992888" cy="1872208"/>
            <a:chOff x="755576" y="908720"/>
            <a:chExt cx="7992888" cy="1944216"/>
          </a:xfrm>
        </p:grpSpPr>
        <p:sp>
          <p:nvSpPr>
            <p:cNvPr id="9" name="8 Rectángulo"/>
            <p:cNvSpPr/>
            <p:nvPr/>
          </p:nvSpPr>
          <p:spPr>
            <a:xfrm>
              <a:off x="755576" y="908720"/>
              <a:ext cx="7992888" cy="19442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600325"/>
              <a:r>
                <a:rPr lang="es-CL" sz="20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Para los trabajadores</a:t>
              </a:r>
            </a:p>
            <a:p>
              <a:pPr marL="2781300" indent="-180975">
                <a:buFont typeface="Arial" pitchFamily="34" charset="0"/>
                <a:buChar char="•"/>
              </a:pPr>
              <a:r>
                <a:rPr lang="es-CL" sz="16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Empleabilidad</a:t>
              </a:r>
            </a:p>
            <a:p>
              <a:pPr marL="2781300" indent="-180975">
                <a:buFont typeface="Arial" pitchFamily="34" charset="0"/>
                <a:buChar char="•"/>
              </a:pPr>
              <a:r>
                <a:rPr lang="es-CL" sz="16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Movilidad laboral</a:t>
              </a:r>
            </a:p>
            <a:p>
              <a:pPr marL="2781300" indent="-180975">
                <a:buFont typeface="Arial" pitchFamily="34" charset="0"/>
                <a:buChar char="•"/>
              </a:pPr>
              <a:r>
                <a:rPr lang="es-CL" sz="16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Profesionalización</a:t>
              </a:r>
            </a:p>
            <a:p>
              <a:pPr marL="2781300" indent="-180975">
                <a:buFont typeface="Arial" pitchFamily="34" charset="0"/>
                <a:buChar char="•"/>
              </a:pPr>
              <a:r>
                <a:rPr lang="es-CL" sz="16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Orgullo, reconocimiento y satisfacción personal</a:t>
              </a:r>
            </a:p>
            <a:p>
              <a:pPr marL="2781300" indent="-180975">
                <a:buFont typeface="Arial" pitchFamily="34" charset="0"/>
                <a:buChar char="•"/>
              </a:pPr>
              <a:r>
                <a:rPr lang="es-CL" sz="16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Posibilidad de orientar mejor una trayectoria formativa</a:t>
              </a:r>
              <a:endParaRPr lang="es-CL" sz="1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10" name="9 Imagen" descr="CONSTRUCCION019.jpg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827584" y="962726"/>
              <a:ext cx="2424269" cy="1818202"/>
            </a:xfrm>
            <a:prstGeom prst="rect">
              <a:avLst/>
            </a:prstGeom>
          </p:spPr>
        </p:pic>
      </p:grpSp>
      <p:sp>
        <p:nvSpPr>
          <p:cNvPr id="11" name="10 Rectángulo"/>
          <p:cNvSpPr/>
          <p:nvPr/>
        </p:nvSpPr>
        <p:spPr>
          <a:xfrm>
            <a:off x="6852129" y="3429000"/>
            <a:ext cx="180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L" sz="16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Diálogo Social 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1245483" y="3284984"/>
            <a:ext cx="180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L" sz="16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Reduce asimetrías de información</a:t>
            </a:r>
          </a:p>
        </p:txBody>
      </p:sp>
      <p:sp>
        <p:nvSpPr>
          <p:cNvPr id="13" name="12 Flecha abajo"/>
          <p:cNvSpPr/>
          <p:nvPr/>
        </p:nvSpPr>
        <p:spPr>
          <a:xfrm>
            <a:off x="1893555" y="3861048"/>
            <a:ext cx="504056" cy="360040"/>
          </a:xfrm>
          <a:prstGeom prst="downArrow">
            <a:avLst/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13 Flecha abajo"/>
          <p:cNvSpPr/>
          <p:nvPr/>
        </p:nvSpPr>
        <p:spPr>
          <a:xfrm rot="10800000">
            <a:off x="1893556" y="2996952"/>
            <a:ext cx="504056" cy="360040"/>
          </a:xfrm>
          <a:prstGeom prst="downArrow">
            <a:avLst/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885443" y="908720"/>
            <a:ext cx="7992888" cy="1944216"/>
            <a:chOff x="755576" y="4365104"/>
            <a:chExt cx="7992888" cy="1944216"/>
          </a:xfrm>
        </p:grpSpPr>
        <p:sp>
          <p:nvSpPr>
            <p:cNvPr id="16" name="15 Rectángulo"/>
            <p:cNvSpPr/>
            <p:nvPr/>
          </p:nvSpPr>
          <p:spPr>
            <a:xfrm>
              <a:off x="755576" y="4365104"/>
              <a:ext cx="7992888" cy="19442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600325"/>
              <a:r>
                <a:rPr lang="es-CL" sz="20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Para los empleadores</a:t>
              </a:r>
            </a:p>
            <a:p>
              <a:pPr marL="2781300" indent="-180975">
                <a:buFont typeface="Arial" pitchFamily="34" charset="0"/>
                <a:buChar char="•"/>
              </a:pPr>
              <a:r>
                <a:rPr lang="es-CL" sz="16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Productividad y competitividad</a:t>
              </a:r>
            </a:p>
            <a:p>
              <a:pPr marL="2781300" indent="-180975">
                <a:buFont typeface="Arial" pitchFamily="34" charset="0"/>
                <a:buChar char="•"/>
              </a:pPr>
              <a:r>
                <a:rPr lang="es-CL" sz="16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Trabajadores más calificados</a:t>
              </a:r>
            </a:p>
            <a:p>
              <a:pPr marL="2781300" indent="-180975">
                <a:buFont typeface="Arial" pitchFamily="34" charset="0"/>
                <a:buChar char="•"/>
              </a:pPr>
              <a:r>
                <a:rPr lang="es-CL" sz="16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Cierra círculo virtuoso de calidad</a:t>
              </a:r>
            </a:p>
            <a:p>
              <a:pPr marL="2781300" indent="-180975">
                <a:buFont typeface="Arial" pitchFamily="34" charset="0"/>
                <a:buChar char="•"/>
              </a:pPr>
              <a:r>
                <a:rPr lang="es-CL" sz="16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Mejora gestión de recursos humanos</a:t>
              </a:r>
            </a:p>
            <a:p>
              <a:pPr marL="2781300" indent="-180975">
                <a:buFont typeface="Arial" pitchFamily="34" charset="0"/>
                <a:buChar char="•"/>
              </a:pPr>
              <a:r>
                <a:rPr lang="es-CL" sz="16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Rentabiliza inversión en capacitación</a:t>
              </a:r>
            </a:p>
            <a:p>
              <a:pPr marL="2781300" indent="-180975">
                <a:buFont typeface="Arial" pitchFamily="34" charset="0"/>
                <a:buChar char="•"/>
              </a:pPr>
              <a:r>
                <a:rPr lang="es-CL" sz="16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Responsabilidad social empresarial</a:t>
              </a:r>
              <a:endParaRPr lang="es-CL" sz="1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17" name="Picture 2" descr="C:\Users\Antonio Ortiz\Pictures\empresario1.jp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827584" y="4437112"/>
              <a:ext cx="2390430" cy="1800200"/>
            </a:xfrm>
            <a:prstGeom prst="rect">
              <a:avLst/>
            </a:prstGeom>
            <a:noFill/>
          </p:spPr>
        </p:pic>
      </p:grpSp>
      <p:sp>
        <p:nvSpPr>
          <p:cNvPr id="18" name="17 Flecha abajo"/>
          <p:cNvSpPr/>
          <p:nvPr/>
        </p:nvSpPr>
        <p:spPr>
          <a:xfrm>
            <a:off x="7438171" y="3861048"/>
            <a:ext cx="504056" cy="360040"/>
          </a:xfrm>
          <a:prstGeom prst="downArrow">
            <a:avLst/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18 Flecha abajo"/>
          <p:cNvSpPr/>
          <p:nvPr/>
        </p:nvSpPr>
        <p:spPr>
          <a:xfrm rot="10800000">
            <a:off x="7438172" y="2996952"/>
            <a:ext cx="504056" cy="360040"/>
          </a:xfrm>
          <a:prstGeom prst="downArrow">
            <a:avLst/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930729" y="55425"/>
            <a:ext cx="7721600" cy="1320800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s-CL" sz="36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Beneficios del Sistema</a:t>
            </a:r>
          </a:p>
        </p:txBody>
      </p:sp>
    </p:spTree>
    <p:extLst>
      <p:ext uri="{BB962C8B-B14F-4D97-AF65-F5344CB8AC3E}">
        <p14:creationId xmlns:p14="http://schemas.microsoft.com/office/powerpoint/2010/main" val="353890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962627" y="102782"/>
            <a:ext cx="7724173" cy="1320800"/>
          </a:xfrm>
        </p:spPr>
        <p:txBody>
          <a:bodyPr>
            <a:no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s-CL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Implicancias de las certificaciones laborales para las Gerencias de Recursos Humanos*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943429" y="1457864"/>
            <a:ext cx="7721600" cy="5123137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CL" sz="1400" dirty="0">
                <a:solidFill>
                  <a:srgbClr val="0070C0"/>
                </a:solidFill>
                <a:ea typeface="MS PGothic" pitchFamily="34" charset="-128"/>
              </a:rPr>
              <a:t>Reduce los costos de 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reclutamiento: Convocar a </a:t>
            </a:r>
            <a:r>
              <a:rPr lang="es-CL" sz="1400" b="1" dirty="0" smtClean="0">
                <a:solidFill>
                  <a:srgbClr val="0070C0"/>
                </a:solidFill>
                <a:ea typeface="MS PGothic" pitchFamily="34" charset="-128"/>
              </a:rPr>
              <a:t>trabajadores calificados 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para un proceso de </a:t>
            </a:r>
            <a:r>
              <a:rPr lang="es-CL" sz="1400" b="1" dirty="0" smtClean="0">
                <a:solidFill>
                  <a:srgbClr val="0070C0"/>
                </a:solidFill>
                <a:ea typeface="MS PGothic" pitchFamily="34" charset="-128"/>
              </a:rPr>
              <a:t>reclutamiento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, permite que los encargados de selección puedan elegir dentro de un pool de trabajadores que postulan a un cargo y entrega un </a:t>
            </a:r>
            <a:r>
              <a:rPr lang="es-CL" sz="1400" b="1" dirty="0" smtClean="0">
                <a:solidFill>
                  <a:srgbClr val="0070C0"/>
                </a:solidFill>
                <a:ea typeface="MS PGothic" pitchFamily="34" charset="-128"/>
              </a:rPr>
              <a:t>mecanismo de comparación 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de candidatos </a:t>
            </a:r>
            <a:r>
              <a:rPr lang="es-CL" sz="1400" b="1" dirty="0" smtClean="0">
                <a:solidFill>
                  <a:srgbClr val="0070C0"/>
                </a:solidFill>
                <a:ea typeface="MS PGothic" pitchFamily="34" charset="-128"/>
              </a:rPr>
              <a:t>más equitativo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es-CL" sz="1400" b="1" dirty="0" smtClean="0">
                <a:solidFill>
                  <a:srgbClr val="0070C0"/>
                </a:solidFill>
                <a:ea typeface="MS PGothic" pitchFamily="34" charset="-128"/>
              </a:rPr>
              <a:t>Reduce los costos de capacitación 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de los trabajadores, pues permite una mejor focalización de los programas de entrenamiento y elimina los cursos de competencias básicas.</a:t>
            </a:r>
          </a:p>
          <a:p>
            <a:pPr algn="just">
              <a:buFont typeface="Wingdings" pitchFamily="2" charset="2"/>
              <a:buChar char="v"/>
            </a:pPr>
            <a:r>
              <a:rPr lang="es-CL" sz="1400" b="1" dirty="0" smtClean="0">
                <a:solidFill>
                  <a:srgbClr val="0070C0"/>
                </a:solidFill>
                <a:ea typeface="MS PGothic" pitchFamily="34" charset="-128"/>
              </a:rPr>
              <a:t>Aumenta las tasas de retención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: cuando las empresas ofrecen certificación, muchos líderes encuentran que los trabajadores se sienten más comprometidos con su puesto de trabajo.</a:t>
            </a:r>
          </a:p>
          <a:p>
            <a:pPr algn="just">
              <a:buFont typeface="Wingdings" pitchFamily="2" charset="2"/>
              <a:buChar char="v"/>
            </a:pP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Mejora los resultados de la empresa, al conocer y sacar provecho a las calificaciones de sus trabajadores es </a:t>
            </a:r>
            <a:r>
              <a:rPr lang="es-CL" sz="1400" b="1" dirty="0" smtClean="0">
                <a:solidFill>
                  <a:srgbClr val="0070C0"/>
                </a:solidFill>
                <a:ea typeface="MS PGothic" pitchFamily="34" charset="-128"/>
              </a:rPr>
              <a:t>menos costoso gestionar equipos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Permite </a:t>
            </a:r>
            <a:r>
              <a:rPr lang="es-CL" sz="1400" b="1" dirty="0" smtClean="0">
                <a:solidFill>
                  <a:srgbClr val="0070C0"/>
                </a:solidFill>
                <a:ea typeface="MS PGothic" pitchFamily="34" charset="-128"/>
              </a:rPr>
              <a:t>gestionar el cambio 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en las tecnologías y dentro de la misma organización de manera </a:t>
            </a:r>
            <a:r>
              <a:rPr lang="es-CL" sz="1400" b="1" dirty="0" smtClean="0">
                <a:solidFill>
                  <a:srgbClr val="0070C0"/>
                </a:solidFill>
                <a:ea typeface="MS PGothic" pitchFamily="34" charset="-128"/>
              </a:rPr>
              <a:t>más eficiente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, pues la empresa conoce las competencias de sus trabajadores.</a:t>
            </a:r>
          </a:p>
          <a:p>
            <a:pPr algn="just">
              <a:buFont typeface="Wingdings" pitchFamily="2" charset="2"/>
              <a:buChar char="v"/>
            </a:pP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Capacitación alineada, si un sector demanda certificación, empuja a que la oferta formativa se adapte a estos nuevos requerimientos de mercado y por ende, a la empresa lleguen </a:t>
            </a:r>
            <a:r>
              <a:rPr lang="es-CL" sz="1400" b="1" dirty="0" smtClean="0">
                <a:solidFill>
                  <a:srgbClr val="0070C0"/>
                </a:solidFill>
                <a:ea typeface="MS PGothic" pitchFamily="34" charset="-128"/>
              </a:rPr>
              <a:t>trabajadores alineados 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con las necesidades de ella.</a:t>
            </a:r>
          </a:p>
          <a:p>
            <a:pPr algn="just">
              <a:buFont typeface="Wingdings" pitchFamily="2" charset="2"/>
              <a:buChar char="v"/>
            </a:pP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Consumidores: en algunos mercados, contar trabajadores certificados mejora la percepción de </a:t>
            </a:r>
            <a:r>
              <a:rPr lang="es-CL" sz="1400" b="1" dirty="0" smtClean="0">
                <a:solidFill>
                  <a:srgbClr val="0070C0"/>
                </a:solidFill>
                <a:ea typeface="MS PGothic" pitchFamily="34" charset="-128"/>
              </a:rPr>
              <a:t>calidad de los consumidores</a:t>
            </a:r>
            <a:r>
              <a:rPr lang="es-CL" sz="1400" dirty="0" smtClean="0">
                <a:solidFill>
                  <a:srgbClr val="0070C0"/>
                </a:solidFill>
                <a:ea typeface="MS PGothic" pitchFamily="34" charset="-128"/>
              </a:rPr>
              <a:t>. </a:t>
            </a:r>
            <a:endParaRPr lang="es-ES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774599" y="6369062"/>
            <a:ext cx="615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900" dirty="0" smtClean="0">
                <a:solidFill>
                  <a:srgbClr val="0070C0"/>
                </a:solidFill>
              </a:rPr>
              <a:t>*Resultados de un estudio realizado a las empresas manufactureras en Estados Unidos. </a:t>
            </a:r>
            <a:r>
              <a:rPr lang="es-CL" sz="900" dirty="0" err="1" smtClean="0">
                <a:solidFill>
                  <a:srgbClr val="0070C0"/>
                </a:solidFill>
              </a:rPr>
              <a:t>University</a:t>
            </a:r>
            <a:r>
              <a:rPr lang="es-CL" sz="900" dirty="0" smtClean="0">
                <a:solidFill>
                  <a:srgbClr val="0070C0"/>
                </a:solidFill>
              </a:rPr>
              <a:t> of Phoenix, 2011.</a:t>
            </a:r>
            <a:endParaRPr lang="es-ES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670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9 Grupo"/>
          <p:cNvGrpSpPr/>
          <p:nvPr/>
        </p:nvGrpSpPr>
        <p:grpSpPr>
          <a:xfrm>
            <a:off x="2904520" y="2870039"/>
            <a:ext cx="1688923" cy="2199111"/>
            <a:chOff x="2119737" y="3304431"/>
            <a:chExt cx="1840091" cy="2053395"/>
          </a:xfrm>
          <a:solidFill>
            <a:srgbClr val="0070C0"/>
          </a:solidFill>
        </p:grpSpPr>
        <p:sp>
          <p:nvSpPr>
            <p:cNvPr id="27" name="26 Flecha doblada hacia arriba"/>
            <p:cNvSpPr/>
            <p:nvPr/>
          </p:nvSpPr>
          <p:spPr>
            <a:xfrm>
              <a:off x="2148757" y="3304431"/>
              <a:ext cx="1811071" cy="1285884"/>
            </a:xfrm>
            <a:prstGeom prst="bentUpArrow">
              <a:avLst>
                <a:gd name="adj1" fmla="val 41288"/>
                <a:gd name="adj2" fmla="val 39653"/>
                <a:gd name="adj3" fmla="val 31337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14400"/>
              <a:endParaRPr lang="es-CL" sz="1600" dirty="0">
                <a:solidFill>
                  <a:prstClr val="white"/>
                </a:solidFill>
              </a:endParaRPr>
            </a:p>
          </p:txBody>
        </p:sp>
        <p:sp>
          <p:nvSpPr>
            <p:cNvPr id="37" name="36 Flecha doblada hacia arriba"/>
            <p:cNvSpPr/>
            <p:nvPr/>
          </p:nvSpPr>
          <p:spPr>
            <a:xfrm flipV="1">
              <a:off x="2571737" y="4071942"/>
              <a:ext cx="1359075" cy="1285884"/>
            </a:xfrm>
            <a:prstGeom prst="bentUpArrow">
              <a:avLst>
                <a:gd name="adj1" fmla="val 41288"/>
                <a:gd name="adj2" fmla="val 39653"/>
                <a:gd name="adj3" fmla="val 31337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14400"/>
              <a:endParaRPr lang="es-CL" sz="1600" dirty="0">
                <a:solidFill>
                  <a:prstClr val="white"/>
                </a:solidFill>
              </a:endParaRPr>
            </a:p>
          </p:txBody>
        </p:sp>
        <p:sp>
          <p:nvSpPr>
            <p:cNvPr id="35" name="34 CuadroTexto"/>
            <p:cNvSpPr txBox="1"/>
            <p:nvPr/>
          </p:nvSpPr>
          <p:spPr>
            <a:xfrm>
              <a:off x="2119737" y="4071942"/>
              <a:ext cx="1530577" cy="52322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defTabSz="914400"/>
              <a:r>
                <a:rPr lang="es-CL" sz="1400" dirty="0" smtClean="0">
                  <a:solidFill>
                    <a:prstClr val="white"/>
                  </a:solidFill>
                </a:rPr>
                <a:t>Perfiles ocupacionales</a:t>
              </a:r>
              <a:endParaRPr lang="es-CL" sz="1400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9 Flecha abajo"/>
          <p:cNvSpPr/>
          <p:nvPr/>
        </p:nvSpPr>
        <p:spPr>
          <a:xfrm>
            <a:off x="572117" y="1109720"/>
            <a:ext cx="2223541" cy="721845"/>
          </a:xfrm>
          <a:prstGeom prst="downArrow">
            <a:avLst>
              <a:gd name="adj1" fmla="val 100000"/>
              <a:gd name="adj2" fmla="val 50000"/>
            </a:avLst>
          </a:prstGeom>
          <a:solidFill>
            <a:srgbClr val="0070C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CL" dirty="0" smtClean="0">
              <a:solidFill>
                <a:prstClr val="white"/>
              </a:solidFill>
            </a:endParaRPr>
          </a:p>
          <a:p>
            <a:pPr algn="ctr" defTabSz="914400"/>
            <a:r>
              <a:rPr lang="es-CL" sz="1400" dirty="0" smtClean="0">
                <a:solidFill>
                  <a:prstClr val="white"/>
                </a:solidFill>
              </a:rPr>
              <a:t>Convoca sectores productivos</a:t>
            </a:r>
            <a:endParaRPr lang="es-CL" sz="1400" dirty="0">
              <a:solidFill>
                <a:prstClr val="white"/>
              </a:solidFill>
            </a:endParaRPr>
          </a:p>
        </p:txBody>
      </p:sp>
      <p:sp>
        <p:nvSpPr>
          <p:cNvPr id="11" name="10 Flecha abajo"/>
          <p:cNvSpPr/>
          <p:nvPr/>
        </p:nvSpPr>
        <p:spPr>
          <a:xfrm>
            <a:off x="6681265" y="1105150"/>
            <a:ext cx="2071702" cy="642942"/>
          </a:xfrm>
          <a:prstGeom prst="downArrow">
            <a:avLst>
              <a:gd name="adj1" fmla="val 100000"/>
              <a:gd name="adj2" fmla="val 50000"/>
            </a:avLst>
          </a:prstGeom>
          <a:solidFill>
            <a:srgbClr val="00B0F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914400"/>
            <a:r>
              <a:rPr lang="es-CL" sz="1400" dirty="0">
                <a:solidFill>
                  <a:prstClr val="white"/>
                </a:solidFill>
              </a:rPr>
              <a:t>A</a:t>
            </a:r>
            <a:r>
              <a:rPr lang="es-CL" sz="1400" dirty="0" smtClean="0">
                <a:solidFill>
                  <a:prstClr val="white"/>
                </a:solidFill>
              </a:rPr>
              <a:t>credita y Supervisa</a:t>
            </a:r>
            <a:endParaRPr lang="es-CL" sz="1400" dirty="0">
              <a:solidFill>
                <a:prstClr val="white"/>
              </a:solidFill>
            </a:endParaRPr>
          </a:p>
        </p:txBody>
      </p:sp>
      <p:sp>
        <p:nvSpPr>
          <p:cNvPr id="22" name="1 Título"/>
          <p:cNvSpPr txBox="1">
            <a:spLocks/>
          </p:cNvSpPr>
          <p:nvPr/>
        </p:nvSpPr>
        <p:spPr>
          <a:xfrm>
            <a:off x="801932" y="181684"/>
            <a:ext cx="8043890" cy="553524"/>
          </a:xfrm>
          <a:prstGeom prst="rect">
            <a:avLst/>
          </a:prstGeom>
        </p:spPr>
        <p:txBody>
          <a:bodyPr/>
          <a:lstStyle/>
          <a:p>
            <a:pPr algn="ctr" defTabSz="914400">
              <a:spcBef>
                <a:spcPct val="0"/>
              </a:spcBef>
              <a:defRPr/>
            </a:pPr>
            <a:r>
              <a:rPr lang="es-CL" sz="3600" dirty="0">
                <a:solidFill>
                  <a:srgbClr val="0070C0"/>
                </a:solidFill>
              </a:rPr>
              <a:t>¿Cómo funciona el Sistema? 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2897044" y="2066621"/>
            <a:ext cx="1663358" cy="72186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CL" sz="1400" dirty="0" smtClean="0">
                <a:solidFill>
                  <a:prstClr val="white"/>
                </a:solidFill>
              </a:rPr>
              <a:t>Catálogo de Competencias Laborales</a:t>
            </a:r>
            <a:endParaRPr lang="es-CL" sz="1400" dirty="0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4823877" y="2061985"/>
            <a:ext cx="1857388" cy="72131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CL" sz="1400" dirty="0" smtClean="0">
                <a:solidFill>
                  <a:prstClr val="white"/>
                </a:solidFill>
              </a:rPr>
              <a:t>Registro de Personas certificadas</a:t>
            </a:r>
            <a:endParaRPr lang="es-CL" sz="1400" dirty="0">
              <a:solidFill>
                <a:prstClr val="white"/>
              </a:solidFill>
            </a:endParaRPr>
          </a:p>
        </p:txBody>
      </p:sp>
      <p:sp>
        <p:nvSpPr>
          <p:cNvPr id="29" name="28 Flecha doblada hacia arriba"/>
          <p:cNvSpPr/>
          <p:nvPr/>
        </p:nvSpPr>
        <p:spPr>
          <a:xfrm flipH="1">
            <a:off x="4966934" y="2922584"/>
            <a:ext cx="1707990" cy="1042371"/>
          </a:xfrm>
          <a:prstGeom prst="bentUpArrow">
            <a:avLst>
              <a:gd name="adj1" fmla="val 41288"/>
              <a:gd name="adj2" fmla="val 42790"/>
              <a:gd name="adj3" fmla="val 31337"/>
            </a:avLst>
          </a:prstGeom>
          <a:solidFill>
            <a:srgbClr val="00B0F0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914400"/>
            <a:r>
              <a:rPr lang="es-CL" sz="1300" dirty="0" smtClean="0">
                <a:solidFill>
                  <a:prstClr val="white"/>
                </a:solidFill>
              </a:rPr>
              <a:t>Trabajadores competentes</a:t>
            </a:r>
            <a:endParaRPr lang="es-CL" sz="1300" dirty="0">
              <a:solidFill>
                <a:prstClr val="white"/>
              </a:solidFill>
            </a:endParaRPr>
          </a:p>
        </p:txBody>
      </p:sp>
      <p:grpSp>
        <p:nvGrpSpPr>
          <p:cNvPr id="6" name="20 Grupo"/>
          <p:cNvGrpSpPr/>
          <p:nvPr/>
        </p:nvGrpSpPr>
        <p:grpSpPr>
          <a:xfrm>
            <a:off x="4966934" y="3986609"/>
            <a:ext cx="1707990" cy="1082541"/>
            <a:chOff x="4714876" y="4415861"/>
            <a:chExt cx="1857388" cy="1285884"/>
          </a:xfrm>
          <a:solidFill>
            <a:srgbClr val="00B0F0"/>
          </a:solidFill>
        </p:grpSpPr>
        <p:sp>
          <p:nvSpPr>
            <p:cNvPr id="31" name="30 Flecha doblada hacia arriba"/>
            <p:cNvSpPr/>
            <p:nvPr/>
          </p:nvSpPr>
          <p:spPr>
            <a:xfrm flipH="1" flipV="1">
              <a:off x="4714876" y="4415861"/>
              <a:ext cx="1857388" cy="1285884"/>
            </a:xfrm>
            <a:prstGeom prst="bentUpArrow">
              <a:avLst>
                <a:gd name="adj1" fmla="val 44145"/>
                <a:gd name="adj2" fmla="val 42045"/>
                <a:gd name="adj3" fmla="val 32818"/>
              </a:avLst>
            </a:prstGeom>
            <a:grp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defTabSz="914400"/>
              <a:endParaRPr lang="es-CL" sz="1600" dirty="0">
                <a:solidFill>
                  <a:prstClr val="white"/>
                </a:solidFill>
              </a:endParaRPr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5072066" y="4415861"/>
              <a:ext cx="1500198" cy="52126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 defTabSz="914400"/>
              <a:r>
                <a:rPr lang="es-CL" sz="1300" dirty="0" smtClean="0">
                  <a:solidFill>
                    <a:prstClr val="white"/>
                  </a:solidFill>
                </a:rPr>
                <a:t>Trabajadores aún no competentes</a:t>
              </a:r>
              <a:endParaRPr lang="es-CL" sz="1300" dirty="0">
                <a:solidFill>
                  <a:prstClr val="white"/>
                </a:solidFill>
              </a:endParaRPr>
            </a:p>
          </p:txBody>
        </p:sp>
      </p:grpSp>
      <p:sp>
        <p:nvSpPr>
          <p:cNvPr id="8" name="CuadroTexto 7"/>
          <p:cNvSpPr txBox="1"/>
          <p:nvPr/>
        </p:nvSpPr>
        <p:spPr>
          <a:xfrm>
            <a:off x="3191642" y="900921"/>
            <a:ext cx="2946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rgbClr val="0070C0"/>
                </a:solidFill>
              </a:rPr>
              <a:t>ChileValora</a:t>
            </a:r>
            <a:endParaRPr lang="es-ES" sz="4000" b="1" dirty="0">
              <a:solidFill>
                <a:srgbClr val="0070C0"/>
              </a:solidFill>
            </a:endParaRPr>
          </a:p>
        </p:txBody>
      </p:sp>
      <p:sp>
        <p:nvSpPr>
          <p:cNvPr id="9" name="Flecha derecha 8"/>
          <p:cNvSpPr/>
          <p:nvPr/>
        </p:nvSpPr>
        <p:spPr>
          <a:xfrm rot="10800000">
            <a:off x="2904520" y="1176601"/>
            <a:ext cx="397610" cy="256758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632748" y="1981048"/>
            <a:ext cx="2152747" cy="338554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70C0"/>
                </a:solidFill>
              </a:rPr>
              <a:t>Organismo Sectoriales Tripartitos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>
                <a:solidFill>
                  <a:srgbClr val="0070C0"/>
                </a:solidFill>
              </a:rPr>
              <a:t>Detectan brechas de capital humano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>
                <a:solidFill>
                  <a:srgbClr val="0070C0"/>
                </a:solidFill>
              </a:rPr>
              <a:t>Identifican perfiles de competencias que el sector requiere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>
                <a:solidFill>
                  <a:srgbClr val="0070C0"/>
                </a:solidFill>
              </a:rPr>
              <a:t>Validan /Legitiman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>
                <a:solidFill>
                  <a:srgbClr val="0070C0"/>
                </a:solidFill>
              </a:rPr>
              <a:t>Presentan perfiles a ChileValora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>
                <a:solidFill>
                  <a:srgbClr val="0070C0"/>
                </a:solidFill>
              </a:rPr>
              <a:t>Traducen los perfiles en planes formativos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>
                <a:solidFill>
                  <a:srgbClr val="0070C0"/>
                </a:solidFill>
              </a:rPr>
              <a:t>Identifican Rutas Formativas Laborales asociadas al MCC</a:t>
            </a:r>
            <a:endParaRPr lang="es-ES" sz="1400" dirty="0">
              <a:solidFill>
                <a:srgbClr val="0070C0"/>
              </a:solidFill>
            </a:endParaRPr>
          </a:p>
        </p:txBody>
      </p:sp>
      <p:sp>
        <p:nvSpPr>
          <p:cNvPr id="28" name="Flecha derecha 27"/>
          <p:cNvSpPr/>
          <p:nvPr/>
        </p:nvSpPr>
        <p:spPr>
          <a:xfrm>
            <a:off x="6054686" y="1193631"/>
            <a:ext cx="397610" cy="234014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CuadroTexto 29"/>
          <p:cNvSpPr txBox="1"/>
          <p:nvPr/>
        </p:nvSpPr>
        <p:spPr>
          <a:xfrm>
            <a:off x="6771004" y="1981048"/>
            <a:ext cx="2152747" cy="338554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70C0"/>
                </a:solidFill>
              </a:rPr>
              <a:t>Centros de Evaluación y Certificación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smtClean="0">
                <a:solidFill>
                  <a:srgbClr val="0070C0"/>
                </a:solidFill>
              </a:rPr>
              <a:t>Evalúan </a:t>
            </a:r>
            <a:r>
              <a:rPr lang="es-ES" sz="1400" dirty="0">
                <a:solidFill>
                  <a:srgbClr val="0070C0"/>
                </a:solidFill>
              </a:rPr>
              <a:t>a las personas según los perfiles que demanda cada sector productivo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070C0"/>
                </a:solidFill>
              </a:rPr>
              <a:t>Certifican a las personas que resultan competentes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070C0"/>
                </a:solidFill>
              </a:rPr>
              <a:t>Entregan informes de brechas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4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4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4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400" dirty="0">
              <a:solidFill>
                <a:srgbClr val="0070C0"/>
              </a:solidFill>
            </a:endParaRPr>
          </a:p>
        </p:txBody>
      </p:sp>
      <p:grpSp>
        <p:nvGrpSpPr>
          <p:cNvPr id="33" name="38 Grupo"/>
          <p:cNvGrpSpPr/>
          <p:nvPr/>
        </p:nvGrpSpPr>
        <p:grpSpPr>
          <a:xfrm>
            <a:off x="632748" y="5569320"/>
            <a:ext cx="8511252" cy="866991"/>
            <a:chOff x="214282" y="5929329"/>
            <a:chExt cx="8715436" cy="642943"/>
          </a:xfrm>
        </p:grpSpPr>
        <p:sp>
          <p:nvSpPr>
            <p:cNvPr id="34" name="27 Flecha derecha"/>
            <p:cNvSpPr/>
            <p:nvPr/>
          </p:nvSpPr>
          <p:spPr>
            <a:xfrm>
              <a:off x="214282" y="5929329"/>
              <a:ext cx="3153758" cy="642943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chemeClr val="accent3">
                <a:lumMod val="75000"/>
              </a:schemeClr>
            </a:solidFill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s-CL" sz="1400" dirty="0" smtClean="0">
                  <a:solidFill>
                    <a:prstClr val="white"/>
                  </a:solidFill>
                </a:rPr>
                <a:t>Instituciones de Educación TP revisan mallas curriculares y generar RAP</a:t>
              </a:r>
              <a:endParaRPr lang="es-CL" sz="1400" dirty="0">
                <a:solidFill>
                  <a:prstClr val="white"/>
                </a:solidFill>
              </a:endParaRPr>
            </a:p>
          </p:txBody>
        </p:sp>
        <p:sp>
          <p:nvSpPr>
            <p:cNvPr id="36" name="29 Flecha izquierda"/>
            <p:cNvSpPr/>
            <p:nvPr/>
          </p:nvSpPr>
          <p:spPr>
            <a:xfrm>
              <a:off x="5786446" y="5929329"/>
              <a:ext cx="3143272" cy="642943"/>
            </a:xfrm>
            <a:prstGeom prst="leftArrow">
              <a:avLst>
                <a:gd name="adj1" fmla="val 100000"/>
                <a:gd name="adj2" fmla="val 50000"/>
              </a:avLst>
            </a:prstGeom>
            <a:solidFill>
              <a:schemeClr val="accent2"/>
            </a:solidFill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s-CL" sz="1400" dirty="0" smtClean="0">
                  <a:solidFill>
                    <a:prstClr val="white"/>
                  </a:solidFill>
                </a:rPr>
                <a:t>Cierre de brechas a través de los Planes Formativos que se ofrecen a través de SENCE</a:t>
              </a:r>
              <a:endParaRPr lang="es-CL" sz="1400" dirty="0">
                <a:solidFill>
                  <a:prstClr val="white"/>
                </a:solidFill>
              </a:endParaRPr>
            </a:p>
          </p:txBody>
        </p:sp>
        <p:sp>
          <p:nvSpPr>
            <p:cNvPr id="38" name="32 Rectángulo"/>
            <p:cNvSpPr/>
            <p:nvPr/>
          </p:nvSpPr>
          <p:spPr>
            <a:xfrm>
              <a:off x="3255641" y="6037475"/>
              <a:ext cx="2643206" cy="3880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es-CL" sz="1400" b="1" dirty="0" smtClean="0">
                  <a:solidFill>
                    <a:srgbClr val="0070C0"/>
                  </a:solidFill>
                </a:rPr>
                <a:t>FORMACION CONTINUA</a:t>
              </a:r>
            </a:p>
            <a:p>
              <a:pPr algn="ctr" defTabSz="914400"/>
              <a:r>
                <a:rPr lang="es-CL" sz="1400" b="1" dirty="0" smtClean="0">
                  <a:solidFill>
                    <a:srgbClr val="0070C0"/>
                  </a:solidFill>
                </a:rPr>
                <a:t>(MARCO DE CUALIFICACIONES)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12596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4" grpId="0" animBg="1"/>
      <p:bldP spid="25" grpId="0" animBg="1"/>
      <p:bldP spid="29" grpId="0" animBg="1"/>
      <p:bldP spid="8" grpId="0"/>
      <p:bldP spid="9" grpId="0" animBg="1"/>
      <p:bldP spid="12" grpId="0" animBg="1"/>
      <p:bldP spid="28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429902" y="1125939"/>
            <a:ext cx="1869744" cy="738664"/>
          </a:xfrm>
          <a:prstGeom prst="rect">
            <a:avLst/>
          </a:prstGeom>
          <a:solidFill>
            <a:srgbClr val="DCF5E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L" sz="1400" dirty="0" smtClean="0">
                <a:latin typeface="Franklin Gothic Demi Cond" panose="020B0706030402020204" pitchFamily="34" charset="0"/>
              </a:rPr>
              <a:t>Empresa</a:t>
            </a:r>
          </a:p>
          <a:p>
            <a:pPr algn="ctr"/>
            <a:r>
              <a:rPr lang="es-CL" sz="1400" dirty="0">
                <a:latin typeface="Franklin Gothic Demi Cond" panose="020B0706030402020204" pitchFamily="34" charset="0"/>
              </a:rPr>
              <a:t>o</a:t>
            </a:r>
            <a:endParaRPr lang="es-CL" sz="1400" dirty="0" smtClean="0">
              <a:latin typeface="Franklin Gothic Demi Cond" panose="020B0706030402020204" pitchFamily="34" charset="0"/>
            </a:endParaRPr>
          </a:p>
          <a:p>
            <a:pPr algn="ctr"/>
            <a:r>
              <a:rPr lang="es-CL" sz="1400" dirty="0" smtClean="0">
                <a:latin typeface="Franklin Gothic Demi Cond" panose="020B0706030402020204" pitchFamily="34" charset="0"/>
              </a:rPr>
              <a:t>Trabajador</a:t>
            </a:r>
            <a:endParaRPr lang="es-ES" sz="140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20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ntonio Ortiz\Pictures\monos\fotos\canstockphoto31780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637" y="1196752"/>
            <a:ext cx="4551363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93410"/>
            <a:ext cx="4001616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CL" sz="2000" dirty="0">
                <a:solidFill>
                  <a:srgbClr val="0070C0"/>
                </a:solidFill>
              </a:rPr>
              <a:t>La ley deposita en SENCE y en </a:t>
            </a:r>
            <a:r>
              <a:rPr lang="es-CL" sz="2000" dirty="0" smtClean="0">
                <a:solidFill>
                  <a:srgbClr val="0070C0"/>
                </a:solidFill>
              </a:rPr>
              <a:t>el sector privado </a:t>
            </a:r>
            <a:r>
              <a:rPr lang="es-CL" sz="2000" dirty="0">
                <a:solidFill>
                  <a:srgbClr val="0070C0"/>
                </a:solidFill>
              </a:rPr>
              <a:t>la responsabilidad </a:t>
            </a:r>
            <a:r>
              <a:rPr lang="es-CL" sz="2000" dirty="0" smtClean="0">
                <a:solidFill>
                  <a:srgbClr val="0070C0"/>
                </a:solidFill>
              </a:rPr>
              <a:t>del financiamiento de </a:t>
            </a:r>
            <a:r>
              <a:rPr lang="es-CL" sz="2000" dirty="0">
                <a:solidFill>
                  <a:srgbClr val="0070C0"/>
                </a:solidFill>
              </a:rPr>
              <a:t>la evaluación y certificación de </a:t>
            </a:r>
            <a:r>
              <a:rPr lang="es-CL" sz="2000" dirty="0" smtClean="0">
                <a:solidFill>
                  <a:srgbClr val="0070C0"/>
                </a:solidFill>
              </a:rPr>
              <a:t>competencias laborales</a:t>
            </a:r>
            <a:r>
              <a:rPr lang="es-CL" sz="2000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es-CL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s-CL" sz="2000" dirty="0" smtClean="0">
                <a:solidFill>
                  <a:srgbClr val="0070C0"/>
                </a:solidFill>
              </a:rPr>
              <a:t>Los mecanismos son:</a:t>
            </a:r>
            <a:endParaRPr lang="es-CL" sz="2000" dirty="0">
              <a:solidFill>
                <a:srgbClr val="0070C0"/>
              </a:solidFill>
            </a:endParaRPr>
          </a:p>
          <a:p>
            <a:pPr marL="406400" lvl="1" indent="-342900">
              <a:buFont typeface="+mj-lt"/>
              <a:buAutoNum type="arabicPeriod"/>
            </a:pPr>
            <a:r>
              <a:rPr lang="es-CL" sz="1800" dirty="0">
                <a:solidFill>
                  <a:srgbClr val="0070C0"/>
                </a:solidFill>
              </a:rPr>
              <a:t>Recursos propios</a:t>
            </a:r>
          </a:p>
          <a:p>
            <a:pPr marL="406400" lvl="1" indent="-342900">
              <a:buFont typeface="+mj-lt"/>
              <a:buAutoNum type="arabicPeriod"/>
            </a:pPr>
            <a:r>
              <a:rPr lang="es-CL" sz="1800" dirty="0" smtClean="0">
                <a:solidFill>
                  <a:srgbClr val="0070C0"/>
                </a:solidFill>
              </a:rPr>
              <a:t>Franquicia </a:t>
            </a:r>
            <a:r>
              <a:rPr lang="es-CL" sz="1800" dirty="0">
                <a:solidFill>
                  <a:srgbClr val="0070C0"/>
                </a:solidFill>
              </a:rPr>
              <a:t>Tributaria</a:t>
            </a:r>
          </a:p>
          <a:p>
            <a:pPr marL="406400" lvl="1" indent="-342900">
              <a:buFont typeface="+mj-lt"/>
              <a:buAutoNum type="arabicPeriod"/>
            </a:pPr>
            <a:r>
              <a:rPr lang="es-CL" sz="1800" dirty="0" smtClean="0">
                <a:solidFill>
                  <a:srgbClr val="0070C0"/>
                </a:solidFill>
              </a:rPr>
              <a:t>Programa Subsidio </a:t>
            </a:r>
            <a:r>
              <a:rPr lang="es-CL" sz="1800" dirty="0">
                <a:solidFill>
                  <a:srgbClr val="0070C0"/>
                </a:solidFill>
              </a:rPr>
              <a:t>a la </a:t>
            </a:r>
            <a:r>
              <a:rPr lang="es-CL" sz="1800" dirty="0" smtClean="0">
                <a:solidFill>
                  <a:srgbClr val="0070C0"/>
                </a:solidFill>
              </a:rPr>
              <a:t>Certificación</a:t>
            </a:r>
            <a:endParaRPr lang="es-CL" sz="1800" dirty="0">
              <a:solidFill>
                <a:srgbClr val="0070C0"/>
              </a:solidFill>
            </a:endParaRPr>
          </a:p>
          <a:p>
            <a:pPr marL="406400" lvl="1" indent="-342900">
              <a:buFont typeface="+mj-lt"/>
              <a:buAutoNum type="arabicPeriod"/>
            </a:pPr>
            <a:r>
              <a:rPr lang="es-CL" sz="1800" dirty="0">
                <a:solidFill>
                  <a:srgbClr val="0070C0"/>
                </a:solidFill>
              </a:rPr>
              <a:t>Excedentes de las </a:t>
            </a:r>
            <a:r>
              <a:rPr lang="es-CL" sz="1800" dirty="0" err="1" smtClean="0">
                <a:solidFill>
                  <a:srgbClr val="0070C0"/>
                </a:solidFill>
              </a:rPr>
              <a:t>OTICs</a:t>
            </a:r>
            <a:endParaRPr lang="es-CL" sz="1800" dirty="0" smtClean="0">
              <a:solidFill>
                <a:srgbClr val="0070C0"/>
              </a:solidFill>
            </a:endParaRPr>
          </a:p>
          <a:p>
            <a:pPr marL="406400" lvl="1" indent="-342900">
              <a:buFont typeface="+mj-lt"/>
              <a:buAutoNum type="arabicPeriod"/>
            </a:pPr>
            <a:r>
              <a:rPr lang="es-CL" sz="1800" dirty="0" smtClean="0">
                <a:solidFill>
                  <a:srgbClr val="0070C0"/>
                </a:solidFill>
              </a:rPr>
              <a:t>Recursos de capacitación para funcionarios públicos</a:t>
            </a:r>
            <a:endParaRPr lang="es-CL" sz="1800" dirty="0">
              <a:solidFill>
                <a:srgbClr val="0070C0"/>
              </a:solidFill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914400" y="144343"/>
            <a:ext cx="8229600" cy="1138138"/>
          </a:xfrm>
        </p:spPr>
        <p:txBody>
          <a:bodyPr>
            <a:normAutofit/>
          </a:bodyPr>
          <a:lstStyle/>
          <a:p>
            <a:r>
              <a:rPr lang="es-CL" b="1" dirty="0" smtClean="0">
                <a:latin typeface="Segoe UI Light" pitchFamily="34" charset="0"/>
              </a:rPr>
              <a:t>Mecanismos de Financiamiento </a:t>
            </a:r>
            <a:endParaRPr lang="es-CL" b="1" dirty="0"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5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847403" y="1707092"/>
            <a:ext cx="5943922" cy="2675465"/>
          </a:xfrm>
        </p:spPr>
        <p:txBody>
          <a:bodyPr anchor="ctr">
            <a:normAutofit/>
          </a:bodyPr>
          <a:lstStyle/>
          <a:p>
            <a:pPr marL="857250" indent="-857250" algn="l" fontAlgn="base">
              <a:spcAft>
                <a:spcPct val="0"/>
              </a:spcAft>
              <a:buFont typeface="+mj-lt"/>
              <a:buAutoNum type="romanUcPeriod" startAt="3"/>
              <a:tabLst>
                <a:tab pos="715963" algn="l"/>
              </a:tabLst>
            </a:pPr>
            <a:r>
              <a:rPr lang="es-CL" sz="4000" dirty="0"/>
              <a:t>Principales Resultados</a:t>
            </a:r>
          </a:p>
        </p:txBody>
      </p:sp>
    </p:spTree>
    <p:extLst>
      <p:ext uri="{BB962C8B-B14F-4D97-AF65-F5344CB8AC3E}">
        <p14:creationId xmlns:p14="http://schemas.microsoft.com/office/powerpoint/2010/main" val="57436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137" y="82628"/>
            <a:ext cx="7797552" cy="1143000"/>
          </a:xfrm>
        </p:spPr>
        <p:txBody>
          <a:bodyPr>
            <a:noAutofit/>
          </a:bodyPr>
          <a:lstStyle/>
          <a:p>
            <a:r>
              <a:rPr lang="es-CL" sz="36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Una mirada sistémica:</a:t>
            </a:r>
            <a:br>
              <a:rPr lang="es-CL" sz="36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es-CL" sz="24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Distintos Niveles de Implantación en Sectores participantes</a:t>
            </a:r>
            <a:endParaRPr lang="es-CL" sz="28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2080" y="1741307"/>
            <a:ext cx="3040410" cy="4525963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CL" sz="1800" b="1" dirty="0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Ciclo inicial</a:t>
            </a:r>
            <a:r>
              <a:rPr lang="es-CL" sz="1800" dirty="0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: Perfiles </a:t>
            </a:r>
            <a:r>
              <a:rPr lang="es-CL" sz="1800" dirty="0" smtClean="0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levantados y, en algunos casos, </a:t>
            </a:r>
            <a:r>
              <a:rPr lang="es-CL" sz="1800" dirty="0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personas </a:t>
            </a:r>
            <a:r>
              <a:rPr lang="es-CL" sz="1800" dirty="0" smtClean="0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certificadas.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s-CL" sz="1800" dirty="0">
              <a:solidFill>
                <a:schemeClr val="accent1"/>
              </a:solidFill>
              <a:ea typeface="Segoe UI" pitchFamily="34" charset="0"/>
              <a:cs typeface="Segoe UI" pitchFamily="34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CL" sz="1800" b="1" dirty="0" smtClean="0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Ciclo avanzado</a:t>
            </a:r>
            <a:r>
              <a:rPr lang="es-CL" sz="1800" dirty="0" smtClean="0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: Perfiles levantados, </a:t>
            </a:r>
            <a:r>
              <a:rPr lang="es-CL" sz="1800" dirty="0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C</a:t>
            </a:r>
            <a:r>
              <a:rPr lang="es-CL" sz="1800" dirty="0" smtClean="0">
                <a:solidFill>
                  <a:schemeClr val="accent1"/>
                </a:solidFill>
                <a:ea typeface="Segoe UI" pitchFamily="34" charset="0"/>
                <a:cs typeface="Segoe UI" pitchFamily="34" charset="0"/>
              </a:rPr>
              <a:t>entros acreditados, Personas certificadas, Programas formativos basados en perfiles y rutas formativas.</a:t>
            </a:r>
            <a:endParaRPr lang="es-CL" sz="1800" dirty="0">
              <a:solidFill>
                <a:schemeClr val="accent1"/>
              </a:solidFill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989020962"/>
              </p:ext>
            </p:extLst>
          </p:nvPr>
        </p:nvGraphicFramePr>
        <p:xfrm>
          <a:off x="3203848" y="1412776"/>
          <a:ext cx="645604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811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489653" y="5323367"/>
            <a:ext cx="2625725" cy="674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985936" y="5327334"/>
            <a:ext cx="2063750" cy="598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123908" name="2 Rectángulo"/>
          <p:cNvSpPr>
            <a:spLocks noChangeArrowheads="1"/>
          </p:cNvSpPr>
          <p:nvPr/>
        </p:nvSpPr>
        <p:spPr bwMode="auto">
          <a:xfrm>
            <a:off x="10188575" y="2249488"/>
            <a:ext cx="2422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CL" altLang="es-CL" sz="1400" b="1">
              <a:solidFill>
                <a:srgbClr val="10253F"/>
              </a:solidFill>
              <a:latin typeface="Arial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CL" altLang="es-CL" sz="1400" b="1">
              <a:solidFill>
                <a:srgbClr val="10253F"/>
              </a:solidFill>
              <a:latin typeface="Arial" pitchFamily="34" charset="0"/>
            </a:endParaRPr>
          </a:p>
        </p:txBody>
      </p:sp>
      <p:grpSp>
        <p:nvGrpSpPr>
          <p:cNvPr id="8" name="31 Grupo"/>
          <p:cNvGrpSpPr>
            <a:grpSpLocks/>
          </p:cNvGrpSpPr>
          <p:nvPr/>
        </p:nvGrpSpPr>
        <p:grpSpPr bwMode="auto">
          <a:xfrm>
            <a:off x="6957361" y="2503172"/>
            <a:ext cx="1973263" cy="503237"/>
            <a:chOff x="3143240" y="2428868"/>
            <a:chExt cx="2523495" cy="559760"/>
          </a:xfrm>
        </p:grpSpPr>
        <p:pic>
          <p:nvPicPr>
            <p:cNvPr id="123991" name="Picture 7" descr="K:\indap\Mis imágenes\DN\Rubros\Imagen 05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1" b="14285"/>
            <a:stretch>
              <a:fillRect/>
            </a:stretch>
          </p:blipFill>
          <p:spPr bwMode="auto">
            <a:xfrm>
              <a:off x="3143240" y="2428868"/>
              <a:ext cx="791295" cy="559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992" name="Picture 17" descr="K:\indap\Mis imágenes\fotos\paltas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693"/>
            <a:stretch>
              <a:fillRect/>
            </a:stretch>
          </p:blipFill>
          <p:spPr bwMode="auto">
            <a:xfrm>
              <a:off x="4802069" y="2428869"/>
              <a:ext cx="864666" cy="559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993" name="Picture 18" descr="K:\indap\Mis imágenes\fotos\duraznos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693"/>
            <a:stretch>
              <a:fillRect/>
            </a:stretch>
          </p:blipFill>
          <p:spPr bwMode="auto">
            <a:xfrm>
              <a:off x="3929058" y="2428868"/>
              <a:ext cx="878657" cy="559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5" t="15602" r="8665" b="54044"/>
          <a:stretch>
            <a:fillRect/>
          </a:stretch>
        </p:blipFill>
        <p:spPr bwMode="auto">
          <a:xfrm>
            <a:off x="6957361" y="142559"/>
            <a:ext cx="19732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C:\Users\Antonio Ortiz\Pictures\Selección Sectores\gastronomia (4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54" r="7143" b="34666"/>
          <a:stretch>
            <a:fillRect/>
          </a:stretch>
        </p:blipFill>
        <p:spPr bwMode="auto">
          <a:xfrm>
            <a:off x="6957361" y="718822"/>
            <a:ext cx="19732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C:\Users\Antonio Ortiz\Pictures\Selección Sectores\industria del pa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23" t="67155" r="4730" b="9203"/>
          <a:stretch>
            <a:fillRect/>
          </a:stretch>
        </p:blipFill>
        <p:spPr bwMode="auto">
          <a:xfrm>
            <a:off x="6960536" y="3077847"/>
            <a:ext cx="1968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C:\Users\Antonio Ortiz\Pictures\Selección Sectores\lacteos3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5" t="56625" b="7912"/>
          <a:stretch>
            <a:fillRect/>
          </a:stretch>
        </p:blipFill>
        <p:spPr bwMode="auto">
          <a:xfrm>
            <a:off x="6957361" y="4824097"/>
            <a:ext cx="1973263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http://t3.gstatic.com/images?q=tbn:ANd9GcTQP5hSoPhzRsAdIN5NtObActCCtjNk9Xzw-Of27y0qy5Nxz-xUjh0SSx2sTw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24" b="39265"/>
          <a:stretch>
            <a:fillRect/>
          </a:stretch>
        </p:blipFill>
        <p:spPr bwMode="auto">
          <a:xfrm>
            <a:off x="6957361" y="1882459"/>
            <a:ext cx="197326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 descr="C:\Users\Antonio Ortiz\Pictures\Selección Sectores\a-salmon-sashimi.jpg"/>
          <p:cNvPicPr preferRelativeResize="0"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0" t="37250" r="5605" b="30058"/>
          <a:stretch>
            <a:fillRect/>
          </a:stretch>
        </p:blipFill>
        <p:spPr bwMode="auto">
          <a:xfrm>
            <a:off x="6957361" y="5417822"/>
            <a:ext cx="19732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8" descr="C:\Users\Antonio Ortiz\Pictures\Selección Sectores\GUIAS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31" b="21548"/>
          <a:stretch>
            <a:fillRect/>
          </a:stretch>
        </p:blipFill>
        <p:spPr bwMode="auto">
          <a:xfrm>
            <a:off x="6957361" y="1314134"/>
            <a:ext cx="19732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9" descr="C:\Users\Antonio Ortiz\Pictures\Sectores\CONSTRUCCION019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" t="8228" b="54770"/>
          <a:stretch>
            <a:fillRect/>
          </a:stretch>
        </p:blipFill>
        <p:spPr bwMode="auto">
          <a:xfrm>
            <a:off x="6951011" y="4247834"/>
            <a:ext cx="19859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24 Conector recto"/>
          <p:cNvCxnSpPr/>
          <p:nvPr/>
        </p:nvCxnSpPr>
        <p:spPr>
          <a:xfrm>
            <a:off x="1619250" y="476250"/>
            <a:ext cx="0" cy="6021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287" name="1 Rectángulo"/>
          <p:cNvSpPr>
            <a:spLocks noChangeArrowheads="1"/>
          </p:cNvSpPr>
          <p:nvPr/>
        </p:nvSpPr>
        <p:spPr bwMode="auto">
          <a:xfrm>
            <a:off x="149225" y="1970088"/>
            <a:ext cx="139858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CL" altLang="es-CL" sz="1800" b="1" dirty="0" smtClean="0">
                <a:solidFill>
                  <a:schemeClr val="accent1"/>
                </a:solidFill>
              </a:rPr>
              <a:t>Presencia del Sistema en  21 Sectores Productivos y 47 subsectores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es-CL" altLang="es-CL" sz="1800" b="1" dirty="0" smtClean="0">
              <a:solidFill>
                <a:schemeClr val="accent1"/>
              </a:solidFill>
            </a:endParaRPr>
          </a:p>
        </p:txBody>
      </p:sp>
      <p:pic>
        <p:nvPicPr>
          <p:cNvPr id="1025" name="Picture 1" descr="C:\Users\Antonio Ortiz\Pictures\Selección Sectores\transantiago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28" b="39417"/>
          <a:stretch>
            <a:fillRect/>
          </a:stretch>
        </p:blipFill>
        <p:spPr bwMode="auto">
          <a:xfrm>
            <a:off x="6960536" y="3671572"/>
            <a:ext cx="1966913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619250" y="50800"/>
          <a:ext cx="2384425" cy="647857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3844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57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000" b="1" dirty="0">
                          <a:solidFill>
                            <a:schemeClr val="accent1"/>
                          </a:solidFill>
                          <a:effectLst/>
                        </a:rPr>
                        <a:t>Actividades profesionales, científicas y técnicas</a:t>
                      </a:r>
                      <a:endParaRPr lang="es-CL" sz="1000" b="1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Gestión y administración de empresas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289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Acuícola y Pesquero</a:t>
                      </a: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Cultivo y crianza de peces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Moluscos y Vegetales Marinos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Pesca Artesanal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289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Administración Pública</a:t>
                      </a: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Municipal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289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Agrícola y Ganadero</a:t>
                      </a: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Apicultura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indent="127635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Cultivo de cereales, leguminosas, semillas y otros</a:t>
                      </a: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Fruticultura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Horticultura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Pecuario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Producción de Semillas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Transversal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8289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Arte, Entretenimiento y Recreación</a:t>
                      </a: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Artes Escénicas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8289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Comercio</a:t>
                      </a: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Grandes Tiendas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Supermercados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8289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Construcción</a:t>
                      </a: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68600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effectLst/>
                        </a:rPr>
                        <a:t>Actividades </a:t>
                      </a:r>
                      <a:r>
                        <a:rPr lang="es-CL" sz="1000" dirty="0">
                          <a:effectLst/>
                        </a:rPr>
                        <a:t>Especializadas de Construcción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Edificación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Instalaciones Eléctricas, de Gasfitería y Climatización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8289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Educación</a:t>
                      </a: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304801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Capacitación </a:t>
                      </a:r>
                      <a:r>
                        <a:rPr lang="es-CL" sz="1000" dirty="0" smtClean="0">
                          <a:effectLst/>
                        </a:rPr>
                        <a:t>laboral</a:t>
                      </a:r>
                    </a:p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Educación preescolar y escolar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7" marR="20357" marT="0" marB="0" anchor="b"/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Elaboración de Alimentos y Bebidas</a:t>
                      </a: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Aceites vegetales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Carnes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Elaboración y Conservación de Alimentos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30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Lácteos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31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Panadero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32"/>
                  </a:ext>
                </a:extLst>
              </a:tr>
              <a:tr h="167657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effectLst/>
                        </a:rPr>
                        <a:t>Vitivinícola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33"/>
                  </a:ext>
                </a:extLst>
              </a:tr>
            </a:tbl>
          </a:graphicData>
        </a:graphic>
      </p:graphicFrame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395646"/>
              </p:ext>
            </p:extLst>
          </p:nvPr>
        </p:nvGraphicFramePr>
        <p:xfrm>
          <a:off x="4349750" y="166688"/>
          <a:ext cx="2590800" cy="6499263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76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Gastronomía, Hotelería y Turismo</a:t>
                      </a:r>
                      <a:endParaRPr lang="es-CL" sz="1000" b="1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Gastronomía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Hotelería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effectLst/>
                        </a:rPr>
                        <a:t>Turismo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/>
                        </a:rPr>
                        <a:t>Información y Comunicaciones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Radiodifusión</a:t>
                      </a:r>
                    </a:p>
                  </a:txBody>
                  <a:tcPr marL="85725" marR="0" marT="0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Tecnologías de Información</a:t>
                      </a:r>
                    </a:p>
                  </a:txBody>
                  <a:tcPr marL="85725" marR="0" marT="0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Manufactura </a:t>
                      </a: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Metálica</a:t>
                      </a: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62829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Metalúrgico Metalmecánico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Manufactura No Metálica</a:t>
                      </a: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62829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Productos Textiles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Minería Metálica</a:t>
                      </a:r>
                      <a:endParaRPr lang="es-CL" sz="1000" b="1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62829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Minería de oro, plata y otros metales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62829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Minería del Cobre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Minería No Metálica</a:t>
                      </a: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62829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Petróleo y Gas Natural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Servicios</a:t>
                      </a: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340443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Servicios para el </a:t>
                      </a:r>
                      <a:r>
                        <a:rPr lang="es-CL" sz="1000" dirty="0" smtClean="0">
                          <a:effectLst/>
                        </a:rPr>
                        <a:t>Hogar</a:t>
                      </a:r>
                    </a:p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es-CL" sz="1000" b="1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Servicios Financieros y de Seguros</a:t>
                      </a:r>
                      <a:endParaRPr lang="es-CL" sz="1000" dirty="0" smtClean="0">
                        <a:effectLst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52383">
                <a:tc>
                  <a:txBody>
                    <a:bodyPr/>
                    <a:lstStyle/>
                    <a:p>
                      <a:pPr marL="0" indent="127635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Servicios Financieros</a:t>
                      </a: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83393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Servicios de Salud y Asistencia Social</a:t>
                      </a: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70221">
                <a:tc>
                  <a:txBody>
                    <a:bodyPr/>
                    <a:lstStyle/>
                    <a:p>
                      <a:pPr marL="0" indent="127635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Servicios de Salud y Asistencia Social</a:t>
                      </a: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7022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Silvicultura y Actividades Forestales</a:t>
                      </a:r>
                      <a:endParaRPr lang="es-CL" sz="1000" b="1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304780">
                <a:tc>
                  <a:txBody>
                    <a:bodyPr/>
                    <a:lstStyle/>
                    <a:p>
                      <a:pPr marL="0" indent="127635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Servicios Relacionados a Silvicultura y Actividades Forestales</a:t>
                      </a:r>
                      <a:endParaRPr lang="es-CL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Suministro de Gas, Electricidad y Agua</a:t>
                      </a: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325641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effectLst/>
                        </a:rPr>
                        <a:t>Electricidad</a:t>
                      </a:r>
                    </a:p>
                    <a:p>
                      <a:pPr marL="0" indent="127635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Energías renovables no convencionales</a:t>
                      </a:r>
                      <a:endParaRPr lang="es-CL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776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L" sz="10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Transporte y Logística</a:t>
                      </a: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62829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Agencias de Aduana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162829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Logística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162829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Servicios Postales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162829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>
                          <a:effectLst/>
                        </a:rPr>
                        <a:t>Transporte Marítimo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  <a:tr h="162829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Transporte</a:t>
                      </a:r>
                      <a:r>
                        <a:rPr lang="es-CL" sz="1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Terrestre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30"/>
                  </a:ext>
                </a:extLst>
              </a:tr>
              <a:tr h="22447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es-CL" sz="1000" b="1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31"/>
                  </a:ext>
                </a:extLst>
              </a:tr>
              <a:tr h="349689">
                <a:tc>
                  <a:txBody>
                    <a:bodyPr/>
                    <a:lstStyle/>
                    <a:p>
                      <a:pPr indent="127635">
                        <a:spcAft>
                          <a:spcPts val="0"/>
                        </a:spcAft>
                      </a:pP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356" marR="20356" marT="0" marB="0" anchor="b"/>
                </a:tc>
                <a:extLst>
                  <a:ext uri="{0D108BD9-81ED-4DB2-BD59-A6C34878D82A}">
                    <a16:rowId xmlns:a16="http://schemas.microsoft.com/office/drawing/2014/main" xmlns="" val="10032"/>
                  </a:ext>
                </a:extLst>
              </a:tr>
              <a:tr h="162829">
                <a:tc>
                  <a:txBody>
                    <a:bodyPr/>
                    <a:lstStyle/>
                    <a:p>
                      <a:pPr algn="l" fontAlgn="b"/>
                      <a:endParaRPr lang="es-CL" sz="1000" b="1" i="0" u="none" strike="noStrike" dirty="0">
                        <a:solidFill>
                          <a:schemeClr val="accent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37869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</p:nvPr>
        </p:nvSpPr>
        <p:spPr>
          <a:xfrm>
            <a:off x="920750" y="109241"/>
            <a:ext cx="8043862" cy="647700"/>
          </a:xfrm>
        </p:spPr>
        <p:txBody>
          <a:bodyPr anchor="ctr">
            <a:no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s-CL" altLang="es-CL" sz="2800" b="1" dirty="0" smtClean="0">
                <a:latin typeface="Segoe UI Light" pitchFamily="34" charset="0"/>
                <a:ea typeface="+mj-ea"/>
              </a:rPr>
              <a:t/>
            </a:r>
            <a:br>
              <a:rPr lang="es-CL" altLang="es-CL" sz="2800" b="1" dirty="0" smtClean="0">
                <a:latin typeface="Segoe UI Light" pitchFamily="34" charset="0"/>
                <a:ea typeface="+mj-ea"/>
              </a:rPr>
            </a:br>
            <a:r>
              <a:rPr lang="es-CL" altLang="es-CL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Principales Resultados del Sistema</a:t>
            </a:r>
            <a:br>
              <a:rPr lang="es-CL" altLang="es-CL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es-CL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539749" y="948155"/>
            <a:ext cx="8424865" cy="5199170"/>
            <a:chOff x="539749" y="948155"/>
            <a:chExt cx="8424865" cy="5199170"/>
          </a:xfrm>
        </p:grpSpPr>
        <p:sp>
          <p:nvSpPr>
            <p:cNvPr id="9" name="8 Rectángulo"/>
            <p:cNvSpPr>
              <a:spLocks noChangeArrowheads="1"/>
            </p:cNvSpPr>
            <p:nvPr/>
          </p:nvSpPr>
          <p:spPr bwMode="auto">
            <a:xfrm>
              <a:off x="6659564" y="1443454"/>
              <a:ext cx="2305050" cy="286831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t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L" sz="5400" b="1" dirty="0" smtClean="0">
                  <a:solidFill>
                    <a:srgbClr val="1F497D"/>
                  </a:solidFill>
                  <a:ea typeface="MS PGothic" pitchFamily="34" charset="-128"/>
                </a:rPr>
                <a:t>85.000</a:t>
              </a:r>
              <a:r>
                <a:rPr lang="es-CL" sz="4000" b="1" dirty="0" smtClean="0">
                  <a:solidFill>
                    <a:srgbClr val="00B0F0"/>
                  </a:solidFill>
                  <a:ea typeface="MS PGothic" pitchFamily="34" charset="-128"/>
                </a:rPr>
                <a:t> </a:t>
              </a:r>
              <a:r>
                <a:rPr lang="es-CL" sz="1400" b="1" dirty="0">
                  <a:solidFill>
                    <a:srgbClr val="00B0F0"/>
                  </a:solidFill>
                  <a:ea typeface="MS PGothic" pitchFamily="34" charset="-128"/>
                </a:rPr>
                <a:t>Procesos de </a:t>
              </a:r>
              <a:r>
                <a:rPr lang="es-CL" sz="1400" b="1" dirty="0" smtClean="0">
                  <a:solidFill>
                    <a:srgbClr val="00B0F0"/>
                  </a:solidFill>
                  <a:ea typeface="MS PGothic" pitchFamily="34" charset="-128"/>
                </a:rPr>
                <a:t>Evaluación realizados a marzo 2016</a:t>
              </a:r>
              <a:endParaRPr lang="es-CL" sz="1400" b="1" dirty="0">
                <a:solidFill>
                  <a:srgbClr val="00B0F0"/>
                </a:solidFill>
                <a:ea typeface="MS PGothic" pitchFamily="34" charset="-128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 sz="1400" b="1" dirty="0">
                <a:solidFill>
                  <a:srgbClr val="00B0F0"/>
                </a:solidFill>
                <a:ea typeface="MS PGothic" pitchFamily="34" charset="-128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L" sz="5400" b="1" dirty="0" smtClean="0">
                  <a:solidFill>
                    <a:srgbClr val="1F497D"/>
                  </a:solidFill>
                  <a:ea typeface="MS PGothic" pitchFamily="34" charset="-128"/>
                </a:rPr>
                <a:t>72.000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L" sz="1400" b="1" dirty="0" smtClean="0">
                  <a:solidFill>
                    <a:srgbClr val="00B0F0"/>
                  </a:solidFill>
                  <a:ea typeface="MS PGothic" pitchFamily="34" charset="-128"/>
                </a:rPr>
                <a:t>Certificaciones </a:t>
              </a:r>
              <a:r>
                <a:rPr lang="es-CL" sz="1400" b="1" dirty="0">
                  <a:solidFill>
                    <a:srgbClr val="00B0F0"/>
                  </a:solidFill>
                  <a:ea typeface="MS PGothic" pitchFamily="34" charset="-128"/>
                </a:rPr>
                <a:t>otorgadas a </a:t>
              </a:r>
              <a:r>
                <a:rPr lang="es-CL" sz="1400" b="1" dirty="0" smtClean="0">
                  <a:solidFill>
                    <a:srgbClr val="00B0F0"/>
                  </a:solidFill>
                  <a:ea typeface="MS PGothic" pitchFamily="34" charset="-128"/>
                </a:rPr>
                <a:t>marzo 2016</a:t>
              </a:r>
              <a:endParaRPr lang="es-ES" sz="900" dirty="0">
                <a:solidFill>
                  <a:prstClr val="black"/>
                </a:solidFill>
                <a:ea typeface="MS PGothic" pitchFamily="34" charset="-128"/>
              </a:endParaRPr>
            </a:p>
          </p:txBody>
        </p:sp>
        <p:sp>
          <p:nvSpPr>
            <p:cNvPr id="10" name="9 Rectángulo"/>
            <p:cNvSpPr>
              <a:spLocks noChangeArrowheads="1"/>
            </p:cNvSpPr>
            <p:nvPr/>
          </p:nvSpPr>
          <p:spPr bwMode="auto">
            <a:xfrm>
              <a:off x="539751" y="1443454"/>
              <a:ext cx="2160588" cy="1152525"/>
            </a:xfrm>
            <a:prstGeom prst="rect">
              <a:avLst/>
            </a:prstGeom>
            <a:solidFill>
              <a:schemeClr val="accent6">
                <a:alpha val="79999"/>
              </a:schemeClr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ES" altLang="es-CL" sz="3600" dirty="0" smtClean="0">
                  <a:solidFill>
                    <a:srgbClr val="1F497D"/>
                  </a:solidFill>
                </a:rPr>
                <a:t>52 </a:t>
              </a:r>
              <a:r>
                <a:rPr lang="es-ES" altLang="es-CL" sz="3600" dirty="0">
                  <a:solidFill>
                    <a:srgbClr val="1F497D"/>
                  </a:solidFill>
                </a:rPr>
                <a:t>OSCL</a:t>
              </a:r>
              <a:r>
                <a:rPr lang="es-ES" altLang="es-CL" sz="4000" dirty="0">
                  <a:solidFill>
                    <a:srgbClr val="1F497D"/>
                  </a:solidFill>
                </a:rPr>
                <a:t> </a:t>
              </a:r>
              <a:endParaRPr lang="es-ES" altLang="es-CL" sz="800" dirty="0">
                <a:solidFill>
                  <a:srgbClr val="1F497D"/>
                </a:solidFill>
              </a:endParaRPr>
            </a:p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ES" altLang="es-CL" sz="1050" dirty="0" smtClean="0">
                  <a:solidFill>
                    <a:schemeClr val="bg1"/>
                  </a:solidFill>
                </a:rPr>
                <a:t>(a mayo de 2016)</a:t>
              </a:r>
              <a:endParaRPr lang="es-ES" altLang="es-CL" sz="1050" dirty="0">
                <a:solidFill>
                  <a:schemeClr val="bg1"/>
                </a:solidFill>
              </a:endParaRPr>
            </a:p>
          </p:txBody>
        </p:sp>
        <p:sp>
          <p:nvSpPr>
            <p:cNvPr id="11" name="25 Rectángulo"/>
            <p:cNvSpPr>
              <a:spLocks noChangeArrowheads="1"/>
            </p:cNvSpPr>
            <p:nvPr/>
          </p:nvSpPr>
          <p:spPr bwMode="auto">
            <a:xfrm>
              <a:off x="2700339" y="1443454"/>
              <a:ext cx="1295400" cy="1152525"/>
            </a:xfrm>
            <a:prstGeom prst="rect">
              <a:avLst/>
            </a:prstGeom>
            <a:solidFill>
              <a:schemeClr val="accent5">
                <a:alpha val="79999"/>
              </a:schemeClr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CL" altLang="es-CL" sz="3600" dirty="0">
                  <a:solidFill>
                    <a:srgbClr val="1F497D"/>
                  </a:solidFill>
                </a:rPr>
                <a:t> 21</a:t>
              </a:r>
            </a:p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CL" altLang="es-CL" sz="1600" dirty="0">
                  <a:solidFill>
                    <a:srgbClr val="FFFFFF"/>
                  </a:solidFill>
                </a:rPr>
                <a:t>sectores productivos </a:t>
              </a:r>
              <a:endParaRPr lang="es-ES" altLang="es-CL" sz="1600" dirty="0">
                <a:solidFill>
                  <a:srgbClr val="FFFFFF"/>
                </a:solidFill>
              </a:endParaRPr>
            </a:p>
          </p:txBody>
        </p:sp>
        <p:sp>
          <p:nvSpPr>
            <p:cNvPr id="12" name="25 Rectángulo"/>
            <p:cNvSpPr>
              <a:spLocks noChangeArrowheads="1"/>
            </p:cNvSpPr>
            <p:nvPr/>
          </p:nvSpPr>
          <p:spPr bwMode="auto">
            <a:xfrm>
              <a:off x="5292726" y="1443454"/>
              <a:ext cx="1366838" cy="1152525"/>
            </a:xfrm>
            <a:prstGeom prst="rect">
              <a:avLst/>
            </a:prstGeom>
            <a:solidFill>
              <a:schemeClr val="accent2">
                <a:alpha val="79999"/>
              </a:schemeClr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CL" altLang="es-CL" sz="3600" dirty="0" smtClean="0">
                  <a:solidFill>
                    <a:srgbClr val="1F497D"/>
                  </a:solidFill>
                </a:rPr>
                <a:t>817</a:t>
              </a:r>
              <a:endParaRPr lang="es-CL" altLang="es-CL" sz="3600" dirty="0">
                <a:solidFill>
                  <a:srgbClr val="FFFFFF"/>
                </a:solidFill>
              </a:endParaRPr>
            </a:p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CL" altLang="es-CL" sz="1600" dirty="0">
                  <a:solidFill>
                    <a:srgbClr val="FFFFFF"/>
                  </a:solidFill>
                </a:rPr>
                <a:t>perfiles acreditados</a:t>
              </a:r>
              <a:endParaRPr lang="es-ES" altLang="es-CL" sz="1600" dirty="0">
                <a:solidFill>
                  <a:srgbClr val="FFFFFF"/>
                </a:solidFill>
              </a:endParaRPr>
            </a:p>
          </p:txBody>
        </p:sp>
        <p:sp>
          <p:nvSpPr>
            <p:cNvPr id="13" name="25 Rectángulo"/>
            <p:cNvSpPr>
              <a:spLocks noChangeArrowheads="1"/>
            </p:cNvSpPr>
            <p:nvPr/>
          </p:nvSpPr>
          <p:spPr bwMode="auto">
            <a:xfrm>
              <a:off x="539751" y="2595979"/>
              <a:ext cx="2952750" cy="1079500"/>
            </a:xfrm>
            <a:prstGeom prst="rect">
              <a:avLst/>
            </a:prstGeom>
            <a:solidFill>
              <a:schemeClr val="accent1">
                <a:alpha val="79999"/>
              </a:schemeClr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CL" altLang="es-CL" sz="3600" dirty="0" smtClean="0">
                  <a:solidFill>
                    <a:schemeClr val="bg1"/>
                  </a:solidFill>
                </a:rPr>
                <a:t>34 </a:t>
              </a:r>
            </a:p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CL" altLang="es-CL" sz="1600" dirty="0" smtClean="0">
                  <a:solidFill>
                    <a:srgbClr val="FFFFFF"/>
                  </a:solidFill>
                </a:rPr>
                <a:t>centros acreditados </a:t>
              </a:r>
            </a:p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CL" altLang="es-CL" sz="1200" dirty="0" smtClean="0">
                  <a:solidFill>
                    <a:srgbClr val="FFFFFF"/>
                  </a:solidFill>
                </a:rPr>
                <a:t>(50% cobertura catálogo)</a:t>
              </a:r>
              <a:endParaRPr lang="es-CL" altLang="es-CL" sz="1200" dirty="0">
                <a:solidFill>
                  <a:srgbClr val="FFFFFF"/>
                </a:solidFill>
              </a:endParaRPr>
            </a:p>
          </p:txBody>
        </p:sp>
        <p:sp>
          <p:nvSpPr>
            <p:cNvPr id="14" name="25 Rectángulo"/>
            <p:cNvSpPr>
              <a:spLocks noChangeArrowheads="1"/>
            </p:cNvSpPr>
            <p:nvPr/>
          </p:nvSpPr>
          <p:spPr bwMode="auto">
            <a:xfrm>
              <a:off x="3492501" y="2595979"/>
              <a:ext cx="3167063" cy="1079500"/>
            </a:xfrm>
            <a:prstGeom prst="rect">
              <a:avLst/>
            </a:prstGeom>
            <a:solidFill>
              <a:schemeClr val="tx2">
                <a:alpha val="79999"/>
              </a:schemeClr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CL" altLang="es-CL" sz="3600" dirty="0" smtClean="0">
                  <a:solidFill>
                    <a:schemeClr val="bg1"/>
                  </a:solidFill>
                </a:rPr>
                <a:t>908</a:t>
              </a:r>
              <a:r>
                <a:rPr lang="es-CL" altLang="es-CL" sz="3600" dirty="0" smtClean="0">
                  <a:solidFill>
                    <a:srgbClr val="1F497D"/>
                  </a:solidFill>
                </a:rPr>
                <a:t> </a:t>
              </a:r>
              <a:endParaRPr lang="es-CL" altLang="es-CL" sz="1000" dirty="0">
                <a:solidFill>
                  <a:srgbClr val="1F497D"/>
                </a:solidFill>
              </a:endParaRPr>
            </a:p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CL" altLang="es-CL" sz="1600" dirty="0">
                  <a:solidFill>
                    <a:srgbClr val="FFFFFF"/>
                  </a:solidFill>
                </a:rPr>
                <a:t>evaluadores habilitados</a:t>
              </a:r>
              <a:endParaRPr lang="es-ES" altLang="es-CL" sz="1600" dirty="0">
                <a:solidFill>
                  <a:srgbClr val="FFFFFF"/>
                </a:solidFill>
              </a:endParaRPr>
            </a:p>
          </p:txBody>
        </p:sp>
        <p:sp>
          <p:nvSpPr>
            <p:cNvPr id="15" name="25 Rectángulo"/>
            <p:cNvSpPr>
              <a:spLocks noChangeArrowheads="1"/>
            </p:cNvSpPr>
            <p:nvPr/>
          </p:nvSpPr>
          <p:spPr bwMode="auto">
            <a:xfrm>
              <a:off x="539751" y="3675480"/>
              <a:ext cx="6119813" cy="636289"/>
            </a:xfrm>
            <a:prstGeom prst="rect">
              <a:avLst/>
            </a:prstGeom>
            <a:solidFill>
              <a:schemeClr val="bg2">
                <a:alpha val="79999"/>
              </a:schemeClr>
            </a:solidFill>
            <a:ln w="254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L" sz="3600" dirty="0" smtClean="0">
                  <a:solidFill>
                    <a:schemeClr val="tx2"/>
                  </a:solidFill>
                  <a:ea typeface="MS PGothic" pitchFamily="34" charset="-128"/>
                </a:rPr>
                <a:t>337 </a:t>
              </a:r>
              <a:r>
                <a:rPr lang="es-ES" sz="1600" dirty="0">
                  <a:solidFill>
                    <a:schemeClr val="tx2"/>
                  </a:solidFill>
                  <a:ea typeface="MS PGothic" pitchFamily="34" charset="-128"/>
                </a:rPr>
                <a:t>planes </a:t>
              </a:r>
              <a:r>
                <a:rPr lang="es-ES" sz="1600" dirty="0" smtClean="0">
                  <a:solidFill>
                    <a:schemeClr val="tx2"/>
                  </a:solidFill>
                  <a:ea typeface="MS PGothic" pitchFamily="34" charset="-128"/>
                </a:rPr>
                <a:t>formativos entregados </a:t>
              </a:r>
              <a:r>
                <a:rPr lang="es-ES" sz="1600" dirty="0">
                  <a:solidFill>
                    <a:schemeClr val="tx2"/>
                  </a:solidFill>
                  <a:ea typeface="MS PGothic" pitchFamily="34" charset="-128"/>
                </a:rPr>
                <a:t>a </a:t>
              </a:r>
              <a:r>
                <a:rPr lang="es-ES" sz="1600" dirty="0" smtClean="0">
                  <a:solidFill>
                    <a:schemeClr val="tx2"/>
                  </a:solidFill>
                  <a:ea typeface="MS PGothic" pitchFamily="34" charset="-128"/>
                </a:rPr>
                <a:t>SENCE</a:t>
              </a:r>
              <a:endParaRPr lang="es-ES" sz="1600" dirty="0">
                <a:solidFill>
                  <a:schemeClr val="tx2"/>
                </a:solidFill>
                <a:ea typeface="MS PGothic" pitchFamily="34" charset="-128"/>
              </a:endParaRPr>
            </a:p>
          </p:txBody>
        </p:sp>
        <p:sp>
          <p:nvSpPr>
            <p:cNvPr id="17" name="25 Rectángulo"/>
            <p:cNvSpPr>
              <a:spLocks noChangeArrowheads="1"/>
            </p:cNvSpPr>
            <p:nvPr/>
          </p:nvSpPr>
          <p:spPr bwMode="auto">
            <a:xfrm>
              <a:off x="539749" y="4311769"/>
              <a:ext cx="8424863" cy="1079499"/>
            </a:xfrm>
            <a:prstGeom prst="rect">
              <a:avLst/>
            </a:prstGeom>
            <a:solidFill>
              <a:srgbClr val="7030A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CL" altLang="es-CL" sz="2000" dirty="0">
                  <a:solidFill>
                    <a:srgbClr val="FFFFFF"/>
                  </a:solidFill>
                </a:rPr>
                <a:t>Rutas formativo-laborales que </a:t>
              </a:r>
              <a:r>
                <a:rPr lang="es-CL" altLang="es-CL" sz="2000" dirty="0" smtClean="0">
                  <a:solidFill>
                    <a:srgbClr val="FFFFFF"/>
                  </a:solidFill>
                </a:rPr>
                <a:t>orientan </a:t>
              </a:r>
              <a:r>
                <a:rPr lang="es-CL" altLang="es-CL" sz="2000" dirty="0">
                  <a:solidFill>
                    <a:srgbClr val="FFFFFF"/>
                  </a:solidFill>
                </a:rPr>
                <a:t>la movilidad laboral de las personas en 24 subsectores productivos, a través del poblamiento del </a:t>
              </a:r>
              <a:r>
                <a:rPr lang="es-CL" altLang="es-CL" sz="2000" i="1" dirty="0">
                  <a:solidFill>
                    <a:srgbClr val="FFFFFF"/>
                  </a:solidFill>
                </a:rPr>
                <a:t>Marco de Cualificaciones para la formación y la certificación laboral.</a:t>
              </a:r>
              <a:r>
                <a:rPr lang="es-CL" altLang="es-CL" sz="1100" i="1" dirty="0">
                  <a:solidFill>
                    <a:srgbClr val="FFFFFF"/>
                  </a:solidFill>
                </a:rPr>
                <a:t> </a:t>
              </a:r>
            </a:p>
          </p:txBody>
        </p:sp>
        <p:sp>
          <p:nvSpPr>
            <p:cNvPr id="16" name="25 Rectángulo"/>
            <p:cNvSpPr>
              <a:spLocks noChangeArrowheads="1"/>
            </p:cNvSpPr>
            <p:nvPr/>
          </p:nvSpPr>
          <p:spPr bwMode="auto">
            <a:xfrm>
              <a:off x="3995739" y="1443454"/>
              <a:ext cx="1296987" cy="1152525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L" sz="3600" dirty="0">
                  <a:solidFill>
                    <a:srgbClr val="1F497D"/>
                  </a:solidFill>
                  <a:ea typeface="MS PGothic" pitchFamily="34" charset="-128"/>
                </a:rPr>
                <a:t> 47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L" sz="1600" dirty="0">
                  <a:solidFill>
                    <a:prstClr val="white"/>
                  </a:solidFill>
                  <a:ea typeface="MS PGothic" pitchFamily="34" charset="-128"/>
                </a:rPr>
                <a:t>subsectores </a:t>
              </a:r>
              <a:endParaRPr lang="es-ES" sz="1600" dirty="0">
                <a:solidFill>
                  <a:prstClr val="white"/>
                </a:solidFill>
                <a:ea typeface="MS PGothic" pitchFamily="34" charset="-128"/>
              </a:endParaRPr>
            </a:p>
          </p:txBody>
        </p:sp>
        <p:sp>
          <p:nvSpPr>
            <p:cNvPr id="19" name="18 Rectángulo"/>
            <p:cNvSpPr>
              <a:spLocks noChangeArrowheads="1"/>
            </p:cNvSpPr>
            <p:nvPr/>
          </p:nvSpPr>
          <p:spPr bwMode="auto">
            <a:xfrm>
              <a:off x="539750" y="948155"/>
              <a:ext cx="8424863" cy="495300"/>
            </a:xfrm>
            <a:prstGeom prst="rect">
              <a:avLst/>
            </a:prstGeom>
            <a:solidFill>
              <a:srgbClr val="002060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ES" altLang="es-CL" dirty="0" smtClean="0">
                  <a:solidFill>
                    <a:schemeClr val="bg1"/>
                  </a:solidFill>
                </a:rPr>
                <a:t>Directorio Tripartito que da gobernabilidad al Sistema</a:t>
              </a:r>
              <a:endParaRPr lang="es-ES" altLang="es-CL" sz="800" dirty="0">
                <a:solidFill>
                  <a:schemeClr val="bg1"/>
                </a:solidFill>
              </a:endParaRPr>
            </a:p>
          </p:txBody>
        </p:sp>
        <p:sp>
          <p:nvSpPr>
            <p:cNvPr id="20" name="25 Rectángulo"/>
            <p:cNvSpPr>
              <a:spLocks noChangeArrowheads="1"/>
            </p:cNvSpPr>
            <p:nvPr/>
          </p:nvSpPr>
          <p:spPr bwMode="auto">
            <a:xfrm>
              <a:off x="539749" y="5383044"/>
              <a:ext cx="8424863" cy="764281"/>
            </a:xfrm>
            <a:prstGeom prst="rect">
              <a:avLst/>
            </a:prstGeom>
            <a:solidFill>
              <a:srgbClr val="CCCCFF">
                <a:alpha val="79608"/>
              </a:srgbClr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CL" altLang="es-CL" sz="2000" dirty="0">
                  <a:solidFill>
                    <a:schemeClr val="tx2"/>
                  </a:solidFill>
                </a:rPr>
                <a:t>Catálogo de Competencias Transversales para la Empleabilidad, validado por </a:t>
              </a:r>
              <a:r>
                <a:rPr lang="es-CL" altLang="es-CL" sz="2000" dirty="0" smtClean="0">
                  <a:solidFill>
                    <a:schemeClr val="tx2"/>
                  </a:solidFill>
                </a:rPr>
                <a:t>SENCE y MINEDUC, </a:t>
              </a:r>
              <a:r>
                <a:rPr lang="es-CL" altLang="es-CL" sz="2000" dirty="0">
                  <a:solidFill>
                    <a:schemeClr val="tx2"/>
                  </a:solidFill>
                </a:rPr>
                <a:t>aprobado por el Directorio de ChileValora en marzo 2016.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22992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Agenda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30729" y="1417307"/>
            <a:ext cx="7401696" cy="4174463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s-CL" sz="2800" dirty="0">
                <a:solidFill>
                  <a:srgbClr val="0070C0"/>
                </a:solidFill>
              </a:rPr>
              <a:t>L</a:t>
            </a:r>
            <a:r>
              <a:rPr lang="es-CL" sz="2800" dirty="0" smtClean="0">
                <a:solidFill>
                  <a:srgbClr val="0070C0"/>
                </a:solidFill>
              </a:rPr>
              <a:t>a importancia de las competencias laborales</a:t>
            </a:r>
          </a:p>
          <a:p>
            <a:pPr marL="571500" indent="-571500">
              <a:buFont typeface="+mj-lt"/>
              <a:buAutoNum type="romanUcPeriod"/>
            </a:pPr>
            <a:r>
              <a:rPr lang="es-CL" sz="2800" dirty="0" smtClean="0">
                <a:solidFill>
                  <a:srgbClr val="0070C0"/>
                </a:solidFill>
              </a:rPr>
              <a:t>¿Qué es y cómo aporta ChileValora a los desafíos país?</a:t>
            </a:r>
          </a:p>
          <a:p>
            <a:pPr marL="571500" indent="-571500">
              <a:buFont typeface="+mj-lt"/>
              <a:buAutoNum type="romanUcPeriod"/>
            </a:pPr>
            <a:r>
              <a:rPr lang="es-CL" sz="2800" dirty="0" smtClean="0">
                <a:solidFill>
                  <a:srgbClr val="0070C0"/>
                </a:solidFill>
              </a:rPr>
              <a:t>Principales resultados a la fecha </a:t>
            </a:r>
          </a:p>
          <a:p>
            <a:pPr marL="571500" indent="-571500">
              <a:buFont typeface="+mj-lt"/>
              <a:buAutoNum type="romanUcPeriod"/>
            </a:pPr>
            <a:r>
              <a:rPr lang="es-CL" sz="2800" dirty="0" smtClean="0">
                <a:solidFill>
                  <a:srgbClr val="0070C0"/>
                </a:solidFill>
              </a:rPr>
              <a:t>Nuestro aporte a la formación continua</a:t>
            </a:r>
          </a:p>
        </p:txBody>
      </p:sp>
    </p:spTree>
    <p:extLst>
      <p:ext uri="{BB962C8B-B14F-4D97-AF65-F5344CB8AC3E}">
        <p14:creationId xmlns:p14="http://schemas.microsoft.com/office/powerpoint/2010/main" val="27549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941" y="263789"/>
            <a:ext cx="7778931" cy="700444"/>
          </a:xfrm>
        </p:spPr>
        <p:txBody>
          <a:bodyPr>
            <a:normAutofit/>
          </a:bodyPr>
          <a:lstStyle/>
          <a:p>
            <a:r>
              <a:rPr lang="es-CL" dirty="0" smtClean="0">
                <a:solidFill>
                  <a:schemeClr val="accent1"/>
                </a:solidFill>
              </a:rPr>
              <a:t>Centros de Evaluación y Certificación</a:t>
            </a:r>
            <a:endParaRPr lang="es-CL" dirty="0"/>
          </a:p>
        </p:txBody>
      </p:sp>
      <p:sp>
        <p:nvSpPr>
          <p:cNvPr id="8" name="7 CuadroTexto"/>
          <p:cNvSpPr txBox="1"/>
          <p:nvPr/>
        </p:nvSpPr>
        <p:spPr>
          <a:xfrm>
            <a:off x="899592" y="1343860"/>
            <a:ext cx="7955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CL" sz="1600" dirty="0">
                <a:solidFill>
                  <a:srgbClr val="0070C0"/>
                </a:solidFill>
              </a:rPr>
              <a:t>Cobertura de los Centros respecto del Catálogo de Perfiles de Competencias Laborales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52625" y="3471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CL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CL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es-CL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952625" y="35163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CL" alt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s-CL" alt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/>
          </p:nvPr>
        </p:nvGraphicFramePr>
        <p:xfrm>
          <a:off x="899592" y="1734822"/>
          <a:ext cx="7176385" cy="10981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4637">
                  <a:extLst>
                    <a:ext uri="{9D8B030D-6E8A-4147-A177-3AD203B41FA5}">
                      <a16:colId xmlns:a16="http://schemas.microsoft.com/office/drawing/2014/main" xmlns="" val="2110659907"/>
                    </a:ext>
                  </a:extLst>
                </a:gridCol>
                <a:gridCol w="1435437">
                  <a:extLst>
                    <a:ext uri="{9D8B030D-6E8A-4147-A177-3AD203B41FA5}">
                      <a16:colId xmlns:a16="http://schemas.microsoft.com/office/drawing/2014/main" xmlns="" val="2253473323"/>
                    </a:ext>
                  </a:extLst>
                </a:gridCol>
                <a:gridCol w="1435437">
                  <a:extLst>
                    <a:ext uri="{9D8B030D-6E8A-4147-A177-3AD203B41FA5}">
                      <a16:colId xmlns:a16="http://schemas.microsoft.com/office/drawing/2014/main" xmlns="" val="3095322840"/>
                    </a:ext>
                  </a:extLst>
                </a:gridCol>
                <a:gridCol w="1435437">
                  <a:extLst>
                    <a:ext uri="{9D8B030D-6E8A-4147-A177-3AD203B41FA5}">
                      <a16:colId xmlns:a16="http://schemas.microsoft.com/office/drawing/2014/main" xmlns="" val="345397071"/>
                    </a:ext>
                  </a:extLst>
                </a:gridCol>
                <a:gridCol w="1435437">
                  <a:extLst>
                    <a:ext uri="{9D8B030D-6E8A-4147-A177-3AD203B41FA5}">
                      <a16:colId xmlns:a16="http://schemas.microsoft.com/office/drawing/2014/main" xmlns="" val="894785332"/>
                    </a:ext>
                  </a:extLst>
                </a:gridCol>
              </a:tblGrid>
              <a:tr h="4507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dirty="0">
                          <a:effectLst/>
                        </a:rPr>
                        <a:t>Número de Centros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dirty="0">
                          <a:effectLst/>
                        </a:rPr>
                        <a:t>Descripción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dirty="0">
                          <a:effectLst/>
                        </a:rPr>
                        <a:t>Total Catálogo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dirty="0">
                          <a:effectLst/>
                        </a:rPr>
                        <a:t>Alcance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dirty="0">
                          <a:effectLst/>
                        </a:rPr>
                        <a:t>Porcentaje Cobertura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0557709"/>
                  </a:ext>
                </a:extLst>
              </a:tr>
              <a:tr h="21854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</a:rPr>
                        <a:t>34</a:t>
                      </a:r>
                      <a:endParaRPr lang="es-E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effectLst/>
                        </a:rPr>
                        <a:t>Sector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effectLst/>
                        </a:rPr>
                        <a:t>21</a:t>
                      </a:r>
                      <a:endParaRPr lang="es-E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effectLst/>
                        </a:rPr>
                        <a:t>14</a:t>
                      </a:r>
                      <a:endParaRPr lang="es-E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effectLst/>
                        </a:rPr>
                        <a:t>66.7%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270930"/>
                  </a:ext>
                </a:extLst>
              </a:tr>
              <a:tr h="21854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effectLst/>
                        </a:rPr>
                        <a:t>Subsector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effectLst/>
                        </a:rPr>
                        <a:t>47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effectLst/>
                        </a:rPr>
                        <a:t>29</a:t>
                      </a:r>
                      <a:endParaRPr lang="es-E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effectLst/>
                        </a:rPr>
                        <a:t>61.7%</a:t>
                      </a:r>
                      <a:endParaRPr lang="es-E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15852343"/>
                  </a:ext>
                </a:extLst>
              </a:tr>
              <a:tr h="190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effectLst/>
                        </a:rPr>
                        <a:t>Perfiles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effectLst/>
                        </a:rPr>
                        <a:t>817</a:t>
                      </a:r>
                      <a:endParaRPr lang="es-E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effectLst/>
                        </a:rPr>
                        <a:t>421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effectLst/>
                        </a:rPr>
                        <a:t>51.5%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99716553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97989" y="191853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S" alt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3" name="Gráfico 12"/>
          <p:cNvGraphicFramePr/>
          <p:nvPr>
            <p:extLst/>
          </p:nvPr>
        </p:nvGraphicFramePr>
        <p:xfrm>
          <a:off x="899592" y="3232021"/>
          <a:ext cx="4084638" cy="3026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áfico 15"/>
          <p:cNvGraphicFramePr/>
          <p:nvPr>
            <p:extLst/>
          </p:nvPr>
        </p:nvGraphicFramePr>
        <p:xfrm>
          <a:off x="5266372" y="3711706"/>
          <a:ext cx="3588500" cy="138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1181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13" grpId="0">
        <p:bldAsOne/>
      </p:bldGraphic>
      <p:bldGraphic spid="16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4954" y="164257"/>
            <a:ext cx="7753510" cy="744464"/>
          </a:xfrm>
        </p:spPr>
        <p:txBody>
          <a:bodyPr>
            <a:noAutofit/>
          </a:bodyPr>
          <a:lstStyle/>
          <a:p>
            <a:r>
              <a:rPr lang="es-CL" sz="3200" dirty="0"/>
              <a:t>Distribución Sectorial y Regional de las Certificaciones Otorgadas</a:t>
            </a:r>
          </a:p>
        </p:txBody>
      </p:sp>
      <p:graphicFrame>
        <p:nvGraphicFramePr>
          <p:cNvPr id="10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0417526"/>
              </p:ext>
            </p:extLst>
          </p:nvPr>
        </p:nvGraphicFramePr>
        <p:xfrm>
          <a:off x="4643026" y="1562742"/>
          <a:ext cx="4199050" cy="4294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240132"/>
              </p:ext>
            </p:extLst>
          </p:nvPr>
        </p:nvGraphicFramePr>
        <p:xfrm>
          <a:off x="1018127" y="1552749"/>
          <a:ext cx="3439780" cy="4459560"/>
        </p:xfrm>
        <a:graphic>
          <a:graphicData uri="http://schemas.openxmlformats.org/drawingml/2006/table">
            <a:tbl>
              <a:tblPr firstRow="1" lastRow="1"/>
              <a:tblGrid>
                <a:gridCol w="14404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57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35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331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s-CL" sz="11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Región </a:t>
                      </a:r>
                      <a:endParaRPr lang="es-CL" sz="18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Certificaciones</a:t>
                      </a:r>
                      <a:endParaRPr lang="es-CL" sz="18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%</a:t>
                      </a:r>
                      <a:endParaRPr lang="es-CL" sz="18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0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Tarapacá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2.298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3,6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Antofagasta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   791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1,2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Atacama</a:t>
                      </a:r>
                      <a:endParaRPr lang="es-CL" sz="18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   751 </a:t>
                      </a:r>
                      <a:endParaRPr lang="es-CL" sz="18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1,2</a:t>
                      </a:r>
                      <a:endParaRPr lang="es-CL" sz="18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Coquimbo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3.378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5,3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Valparaíso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7.108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11,1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O´Higgins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6.054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9,5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Maule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5.352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8,4</a:t>
                      </a:r>
                      <a:endParaRPr lang="es-CL" sz="18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Bío Bío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4.309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6,7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Araucanía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1.865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2,9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Los Lagos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3.632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5,7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Aysén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   517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0,8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Magallanes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   565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0,9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Metropolitana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24.258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38,0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Los Ríos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1.493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2,3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475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Arica y Parinacota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   683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1,1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Subtotal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63.054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98,8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33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Sin información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    790 </a:t>
                      </a:r>
                      <a:endParaRPr lang="es-CL" sz="18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1,2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40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b="1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b="1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         63.844 </a:t>
                      </a:r>
                      <a:endParaRPr lang="es-CL" sz="180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100,0</a:t>
                      </a:r>
                      <a:endParaRPr lang="es-CL" sz="18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92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4954" y="164257"/>
            <a:ext cx="7753510" cy="744464"/>
          </a:xfrm>
        </p:spPr>
        <p:txBody>
          <a:bodyPr>
            <a:noAutofit/>
          </a:bodyPr>
          <a:lstStyle/>
          <a:p>
            <a:pPr algn="ctr"/>
            <a:r>
              <a:rPr lang="es-ES" sz="3200" dirty="0"/>
              <a:t>Empresas que participan en procesos de evaluación y certificación</a:t>
            </a:r>
            <a:endParaRPr lang="es-CL" sz="3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043940" y="1518283"/>
            <a:ext cx="77381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es-CL" sz="2000" dirty="0">
                <a:solidFill>
                  <a:srgbClr val="0070C0"/>
                </a:solidFill>
              </a:rPr>
              <a:t>A septiembre de 2015, </a:t>
            </a:r>
            <a:r>
              <a:rPr lang="es-CL" sz="2400" b="1" dirty="0">
                <a:solidFill>
                  <a:srgbClr val="0070C0"/>
                </a:solidFill>
              </a:rPr>
              <a:t>2.732 empresas </a:t>
            </a:r>
            <a:r>
              <a:rPr lang="es-CL" sz="2000" dirty="0">
                <a:solidFill>
                  <a:srgbClr val="0070C0"/>
                </a:solidFill>
              </a:rPr>
              <a:t>han participado en procesos de evaluación y certificación de sus trabajadores o del propio dueño de la empresa.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es-CL" sz="2000" dirty="0">
              <a:solidFill>
                <a:srgbClr val="0070C0"/>
              </a:solidFill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es-CL" sz="2000" dirty="0">
                <a:solidFill>
                  <a:srgbClr val="0070C0"/>
                </a:solidFill>
              </a:rPr>
              <a:t>Aunque por volumen de trabajadores,  la gran empresa es la que más certifica, la composición de las empresas que participan en el sistema es relativamente equilibrada.</a:t>
            </a:r>
          </a:p>
        </p:txBody>
      </p:sp>
      <p:graphicFrame>
        <p:nvGraphicFramePr>
          <p:cNvPr id="6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4076477"/>
              </p:ext>
            </p:extLst>
          </p:nvPr>
        </p:nvGraphicFramePr>
        <p:xfrm>
          <a:off x="458014" y="3563568"/>
          <a:ext cx="7219950" cy="2948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902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79600" y="2096051"/>
            <a:ext cx="7397502" cy="1826581"/>
          </a:xfrm>
        </p:spPr>
        <p:txBody>
          <a:bodyPr>
            <a:noAutofit/>
          </a:bodyPr>
          <a:lstStyle/>
          <a:p>
            <a:pPr marL="857250" indent="-857250" fontAlgn="base">
              <a:spcAft>
                <a:spcPct val="0"/>
              </a:spcAft>
              <a:buFont typeface="+mj-lt"/>
              <a:buAutoNum type="romanUcPeriod" startAt="4"/>
              <a:tabLst>
                <a:tab pos="715963" algn="l"/>
              </a:tabLst>
            </a:pPr>
            <a:r>
              <a:rPr lang="es-CL" dirty="0"/>
              <a:t>Nuestro aporte a la formación continua </a:t>
            </a:r>
          </a:p>
        </p:txBody>
      </p:sp>
    </p:spTree>
    <p:extLst>
      <p:ext uri="{BB962C8B-B14F-4D97-AF65-F5344CB8AC3E}">
        <p14:creationId xmlns:p14="http://schemas.microsoft.com/office/powerpoint/2010/main" val="130638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Flecha arriba"/>
          <p:cNvSpPr/>
          <p:nvPr/>
        </p:nvSpPr>
        <p:spPr>
          <a:xfrm>
            <a:off x="5537201" y="2674703"/>
            <a:ext cx="792162" cy="105568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227763" y="6024666"/>
            <a:ext cx="2916237" cy="835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prstClr val="white"/>
              </a:solidFill>
            </a:endParaRPr>
          </a:p>
        </p:txBody>
      </p:sp>
      <p:pic>
        <p:nvPicPr>
          <p:cNvPr id="21505" name="12 Imagen" descr="783chain22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65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Flecha arriba"/>
          <p:cNvSpPr/>
          <p:nvPr/>
        </p:nvSpPr>
        <p:spPr>
          <a:xfrm rot="1800000">
            <a:off x="6303772" y="2893467"/>
            <a:ext cx="792162" cy="105568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6" name="25 Flecha arriba"/>
          <p:cNvSpPr/>
          <p:nvPr/>
        </p:nvSpPr>
        <p:spPr>
          <a:xfrm rot="19800000">
            <a:off x="4750360" y="2893467"/>
            <a:ext cx="792163" cy="105568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7171" name="8 Título"/>
          <p:cNvSpPr>
            <a:spLocks noGrp="1"/>
          </p:cNvSpPr>
          <p:nvPr>
            <p:ph type="title"/>
          </p:nvPr>
        </p:nvSpPr>
        <p:spPr>
          <a:xfrm>
            <a:off x="57627" y="77768"/>
            <a:ext cx="4508023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200" dirty="0" smtClean="0">
                <a:latin typeface="+mn-lt"/>
              </a:rPr>
              <a:t>ChileValora: un eslabón de un Sistema de Formación Permanente</a:t>
            </a:r>
            <a:endParaRPr lang="es-CL" sz="3200" i="1" dirty="0" smtClean="0">
              <a:latin typeface="+mn-lt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2836546" y="1556792"/>
            <a:ext cx="2379662" cy="158115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14" name="Elipse 4"/>
          <p:cNvSpPr/>
          <p:nvPr/>
        </p:nvSpPr>
        <p:spPr>
          <a:xfrm>
            <a:off x="3184208" y="1788567"/>
            <a:ext cx="1682750" cy="11176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0320" tIns="20320" rIns="20320" bIns="20320" spcCol="1270" anchor="ctr"/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CL" b="1" dirty="0">
                <a:solidFill>
                  <a:prstClr val="white"/>
                </a:solidFill>
              </a:rPr>
              <a:t>Sistema de Capacitación Laboral</a:t>
            </a:r>
            <a:br>
              <a:rPr lang="es-CL" b="1" dirty="0">
                <a:solidFill>
                  <a:prstClr val="white"/>
                </a:solidFill>
              </a:rPr>
            </a:br>
            <a:r>
              <a:rPr lang="es-CL" sz="1400" dirty="0" smtClean="0">
                <a:solidFill>
                  <a:prstClr val="white"/>
                </a:solidFill>
              </a:rPr>
              <a:t>diseña </a:t>
            </a:r>
            <a:r>
              <a:rPr lang="es-CL" sz="1400" dirty="0">
                <a:solidFill>
                  <a:prstClr val="white"/>
                </a:solidFill>
              </a:rPr>
              <a:t>oferta </a:t>
            </a:r>
            <a:r>
              <a:rPr lang="es-CL" sz="1400" dirty="0" smtClean="0">
                <a:solidFill>
                  <a:prstClr val="white"/>
                </a:solidFill>
              </a:rPr>
              <a:t>pertinente basada </a:t>
            </a:r>
            <a:r>
              <a:rPr lang="es-CL" sz="1400" dirty="0">
                <a:solidFill>
                  <a:prstClr val="white"/>
                </a:solidFill>
              </a:rPr>
              <a:t>en perfiles</a:t>
            </a:r>
          </a:p>
        </p:txBody>
      </p:sp>
      <p:sp>
        <p:nvSpPr>
          <p:cNvPr id="16" name="15 Elipse"/>
          <p:cNvSpPr/>
          <p:nvPr/>
        </p:nvSpPr>
        <p:spPr>
          <a:xfrm>
            <a:off x="6699853" y="1556792"/>
            <a:ext cx="2376487" cy="158115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sp>
        <p:nvSpPr>
          <p:cNvPr id="18" name="Elipse 4"/>
          <p:cNvSpPr/>
          <p:nvPr/>
        </p:nvSpPr>
        <p:spPr>
          <a:xfrm>
            <a:off x="7047515" y="1788567"/>
            <a:ext cx="1681163" cy="11176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0320" tIns="20320" rIns="20320" bIns="20320" spcCol="1270" anchor="ctr"/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CL" b="1" dirty="0">
                <a:solidFill>
                  <a:prstClr val="white"/>
                </a:solidFill>
              </a:rPr>
              <a:t>Sistema de Formación Técnica</a:t>
            </a:r>
            <a:r>
              <a:rPr lang="es-CL" dirty="0">
                <a:solidFill>
                  <a:prstClr val="white"/>
                </a:solidFill>
              </a:rPr>
              <a:t/>
            </a:r>
            <a:br>
              <a:rPr lang="es-CL" dirty="0">
                <a:solidFill>
                  <a:prstClr val="white"/>
                </a:solidFill>
              </a:rPr>
            </a:br>
            <a:r>
              <a:rPr lang="es-CL" sz="1400" dirty="0" smtClean="0">
                <a:solidFill>
                  <a:prstClr val="white"/>
                </a:solidFill>
              </a:rPr>
              <a:t>Mejora </a:t>
            </a:r>
            <a:r>
              <a:rPr lang="es-CL" sz="1400" dirty="0">
                <a:solidFill>
                  <a:prstClr val="white"/>
                </a:solidFill>
              </a:rPr>
              <a:t>pertinencia a partir de perfiles y  RAP</a:t>
            </a:r>
            <a:endParaRPr lang="es-CL" sz="1600" dirty="0">
              <a:solidFill>
                <a:prstClr val="white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3736975" y="3644355"/>
            <a:ext cx="4649788" cy="1223962"/>
          </a:xfrm>
          <a:prstGeom prst="roundRect">
            <a:avLst>
              <a:gd name="adj" fmla="val 406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2000" b="1" dirty="0">
                <a:solidFill>
                  <a:prstClr val="white"/>
                </a:solidFill>
              </a:rPr>
              <a:t>ChileValora: Evaluación y Certificación de Competencias laborales </a:t>
            </a:r>
            <a:r>
              <a:rPr lang="es-CL" dirty="0">
                <a:solidFill>
                  <a:prstClr val="white"/>
                </a:solidFill>
              </a:rPr>
              <a:t/>
            </a:r>
            <a:br>
              <a:rPr lang="es-CL" dirty="0">
                <a:solidFill>
                  <a:prstClr val="white"/>
                </a:solidFill>
              </a:rPr>
            </a:br>
            <a:r>
              <a:rPr lang="es-CL" dirty="0">
                <a:solidFill>
                  <a:prstClr val="white"/>
                </a:solidFill>
              </a:rPr>
              <a:t>reconocer experiencia laboral a partir de estándares/mejorar competencias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6175096" y="5661248"/>
            <a:ext cx="2304256" cy="1077218"/>
          </a:xfrm>
          <a:prstGeom prst="rect">
            <a:avLst/>
          </a:prstGeom>
          <a:ln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s-CL" sz="1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Gestión de RRHH en las Empresas</a:t>
            </a:r>
            <a:r>
              <a:rPr lang="es-CL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s-CL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s-CL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Mejora y optimización de procesos</a:t>
            </a:r>
            <a:endParaRPr lang="es-CL" sz="16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582808" y="5661248"/>
            <a:ext cx="2304256" cy="1077218"/>
          </a:xfrm>
          <a:prstGeom prst="rect">
            <a:avLst/>
          </a:prstGeom>
          <a:ln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s-CL" sz="1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Intermediación y Orientación Laboral</a:t>
            </a:r>
            <a:r>
              <a:rPr lang="es-CL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s-CL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s-CL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Optimizar eficiencia de políticas </a:t>
            </a:r>
            <a:endParaRPr lang="es-CL" sz="16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5" name="14 Flecha abajo"/>
          <p:cNvSpPr/>
          <p:nvPr/>
        </p:nvSpPr>
        <p:spPr>
          <a:xfrm>
            <a:off x="5403709" y="4869160"/>
            <a:ext cx="1296144" cy="864096"/>
          </a:xfrm>
          <a:prstGeom prst="downArrow">
            <a:avLst/>
          </a:prstGeom>
          <a:noFill/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4755256" y="449352"/>
            <a:ext cx="2376487" cy="158115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CL" sz="1400" dirty="0">
              <a:solidFill>
                <a:prstClr val="white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866958" y="442962"/>
            <a:ext cx="21805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b="1" dirty="0" smtClean="0">
                <a:solidFill>
                  <a:prstClr val="white"/>
                </a:solidFill>
              </a:rPr>
              <a:t>Sistema de Innovación </a:t>
            </a:r>
            <a:r>
              <a:rPr lang="es-CL" b="1" dirty="0">
                <a:solidFill>
                  <a:prstClr val="white"/>
                </a:solidFill>
              </a:rPr>
              <a:t>y Productividad</a:t>
            </a:r>
          </a:p>
          <a:p>
            <a:pPr algn="ctr"/>
            <a:r>
              <a:rPr lang="es-CL" sz="1400" dirty="0" smtClean="0">
                <a:solidFill>
                  <a:prstClr val="white"/>
                </a:solidFill>
              </a:rPr>
              <a:t>Estrategias </a:t>
            </a:r>
            <a:r>
              <a:rPr lang="es-CL" sz="1400" dirty="0">
                <a:solidFill>
                  <a:prstClr val="white"/>
                </a:solidFill>
              </a:rPr>
              <a:t>de desarrollo de capital humano y cierre de brechas</a:t>
            </a:r>
          </a:p>
        </p:txBody>
      </p:sp>
    </p:spTree>
    <p:extLst>
      <p:ext uri="{BB962C8B-B14F-4D97-AF65-F5344CB8AC3E}">
        <p14:creationId xmlns:p14="http://schemas.microsoft.com/office/powerpoint/2010/main" val="19655861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26" grpId="0" animBg="1"/>
      <p:bldP spid="14" grpId="0"/>
      <p:bldP spid="18" grpId="0"/>
      <p:bldP spid="10" grpId="0" animBg="1"/>
      <p:bldP spid="11" grpId="0" animBg="1"/>
      <p:bldP spid="13" grpId="0" animBg="1"/>
      <p:bldP spid="15" grpId="0" animBg="1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043940" y="859807"/>
            <a:ext cx="7505700" cy="2219353"/>
          </a:xfrm>
          <a:prstGeom prst="rect">
            <a:avLst/>
          </a:prstGeom>
          <a:solidFill>
            <a:schemeClr val="bg1"/>
          </a:solidFill>
        </p:spPr>
        <p:txBody>
          <a:bodyPr wrap="square"/>
          <a:lstStyle>
            <a:lvl1pPr lvl="0">
              <a:defRPr/>
            </a:lvl1pPr>
          </a:lstStyle>
          <a:p>
            <a:pPr algn="just"/>
            <a:r>
              <a:rPr lang="es-CL" sz="1700" dirty="0" err="1" smtClean="0">
                <a:solidFill>
                  <a:srgbClr val="0070C0"/>
                </a:solidFill>
              </a:rPr>
              <a:t>ChileValora</a:t>
            </a:r>
            <a:r>
              <a:rPr lang="es-CL" sz="1700" dirty="0" smtClean="0">
                <a:solidFill>
                  <a:srgbClr val="0070C0"/>
                </a:solidFill>
              </a:rPr>
              <a:t> y SENCE, con apoyo del BID y OIT/CINTERFOR, desarrollaron el </a:t>
            </a:r>
            <a:r>
              <a:rPr lang="es-CL" sz="1700" b="1" dirty="0" smtClean="0">
                <a:solidFill>
                  <a:srgbClr val="0070C0"/>
                </a:solidFill>
              </a:rPr>
              <a:t>“Marco de Cualificaciones para la Formación y la Certificación Laboral”</a:t>
            </a:r>
            <a:r>
              <a:rPr lang="es-CL" sz="1700" dirty="0" smtClean="0">
                <a:solidFill>
                  <a:srgbClr val="0070C0"/>
                </a:solidFill>
              </a:rPr>
              <a:t>, el cual cuenta con 5 niveles, donde el nivel 1 se asocia con una menor complejidad y el nivel  5 con una complejidad más alta.</a:t>
            </a:r>
          </a:p>
          <a:p>
            <a:pPr algn="just"/>
            <a:r>
              <a:rPr lang="es-CL" sz="1700" dirty="0" smtClean="0">
                <a:solidFill>
                  <a:srgbClr val="0070C0"/>
                </a:solidFill>
              </a:rPr>
              <a:t>Un </a:t>
            </a:r>
            <a:r>
              <a:rPr lang="es-CL" sz="1700" dirty="0">
                <a:solidFill>
                  <a:srgbClr val="0070C0"/>
                </a:solidFill>
              </a:rPr>
              <a:t>Marco de Cualificaciones </a:t>
            </a:r>
            <a:r>
              <a:rPr lang="es-CL" sz="1700" dirty="0" smtClean="0">
                <a:solidFill>
                  <a:srgbClr val="0070C0"/>
                </a:solidFill>
              </a:rPr>
              <a:t>es un instrumento que permite </a:t>
            </a:r>
            <a:r>
              <a:rPr lang="es-CL" altLang="es-CL" sz="1700" dirty="0" smtClean="0">
                <a:solidFill>
                  <a:srgbClr val="0070C0"/>
                </a:solidFill>
              </a:rPr>
              <a:t>el desarrollo, clasificación y reconocimiento de las habilidades, conocimientos y competencias en un continuo de niveles” (</a:t>
            </a:r>
            <a:r>
              <a:rPr lang="es-CL" altLang="es-CL" sz="1700" dirty="0" err="1" smtClean="0">
                <a:solidFill>
                  <a:srgbClr val="0070C0"/>
                </a:solidFill>
              </a:rPr>
              <a:t>Tuck</a:t>
            </a:r>
            <a:r>
              <a:rPr lang="es-CL" altLang="es-CL" sz="1700" dirty="0" smtClean="0">
                <a:solidFill>
                  <a:srgbClr val="0070C0"/>
                </a:solidFill>
              </a:rPr>
              <a:t>, 2007). Ordena  y clasifica las diversas cualificaciones existentes en un país, en niveles previamente definidos.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L" sz="1700" dirty="0" smtClean="0">
              <a:solidFill>
                <a:srgbClr val="0070C0"/>
              </a:solidFill>
            </a:endParaRPr>
          </a:p>
          <a:p>
            <a:endParaRPr lang="es-CL" sz="17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541" y="3016154"/>
            <a:ext cx="6030149" cy="337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899160" y="218364"/>
            <a:ext cx="7795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De la Certificación a las Rutas Formativo-Laborales</a:t>
            </a:r>
          </a:p>
        </p:txBody>
      </p:sp>
    </p:spTree>
    <p:extLst>
      <p:ext uri="{BB962C8B-B14F-4D97-AF65-F5344CB8AC3E}">
        <p14:creationId xmlns:p14="http://schemas.microsoft.com/office/powerpoint/2010/main" val="74055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94333" y="275212"/>
            <a:ext cx="8351837" cy="612555"/>
          </a:xfrm>
          <a:prstGeom prst="rect">
            <a:avLst/>
          </a:prstGeom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altLang="es-CL" sz="2400" b="1" dirty="0">
                <a:solidFill>
                  <a:srgbClr val="0070C0"/>
                </a:solidFill>
                <a:ea typeface="MS PGothic" pitchFamily="34" charset="-128"/>
              </a:rPr>
              <a:t>Marco de </a:t>
            </a:r>
            <a:r>
              <a:rPr lang="es-CL" altLang="es-CL" sz="2400" b="1" dirty="0" smtClean="0">
                <a:solidFill>
                  <a:srgbClr val="0070C0"/>
                </a:solidFill>
                <a:ea typeface="MS PGothic" pitchFamily="34" charset="-128"/>
              </a:rPr>
              <a:t>Cualificaciones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altLang="es-CL" sz="2400" b="1" dirty="0" smtClean="0">
                <a:solidFill>
                  <a:srgbClr val="0070C0"/>
                </a:solidFill>
                <a:ea typeface="MS PGothic" pitchFamily="34" charset="-128"/>
              </a:rPr>
              <a:t> </a:t>
            </a:r>
            <a:endParaRPr lang="es-CL" altLang="es-CL" sz="2400" b="1" dirty="0">
              <a:solidFill>
                <a:srgbClr val="0070C0"/>
              </a:solidFill>
              <a:ea typeface="MS PGothic" pitchFamily="34" charset="-128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265305"/>
              </p:ext>
            </p:extLst>
          </p:nvPr>
        </p:nvGraphicFramePr>
        <p:xfrm>
          <a:off x="985962" y="1311966"/>
          <a:ext cx="7708458" cy="457352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486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310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287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6274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1" i="0" u="none" strike="noStrike" dirty="0">
                          <a:solidFill>
                            <a:schemeClr val="bg1"/>
                          </a:solidFill>
                        </a:rPr>
                        <a:t>Nivel</a:t>
                      </a:r>
                      <a:endParaRPr lang="es-CL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546" marR="4546" marT="4546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1" i="0" u="none" strike="noStrike" dirty="0">
                          <a:solidFill>
                            <a:schemeClr val="bg1"/>
                          </a:solidFill>
                        </a:rPr>
                        <a:t>Descripción</a:t>
                      </a:r>
                      <a:endParaRPr lang="es-CL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4546" marR="4546" marT="4546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400" b="1" i="0" u="none" strike="noStrike" dirty="0" smtClean="0">
                          <a:solidFill>
                            <a:schemeClr val="bg1"/>
                          </a:solidFill>
                        </a:rPr>
                        <a:t>Credenciales de Certificación</a:t>
                      </a:r>
                      <a:endParaRPr lang="es-CL" sz="1400" b="1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546" marR="4546" marT="4546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238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200" b="1" u="none" strike="noStrike" dirty="0"/>
                        <a:t>5</a:t>
                      </a:r>
                      <a:endParaRPr lang="es-CL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546" marR="4546" marT="4546" marB="0" anchor="ctr"/>
                </a:tc>
                <a:tc>
                  <a:txBody>
                    <a:bodyPr/>
                    <a:lstStyle/>
                    <a:p>
                      <a:pPr marL="90488" indent="0" algn="just" defTabSz="438150" rtl="0" fontAlgn="t"/>
                      <a:r>
                        <a:rPr lang="es-CL" sz="1200" u="none" strike="noStrike" dirty="0"/>
                        <a:t>Personas que se desempeñan laboralmente en ámbitos en donde aplican </a:t>
                      </a:r>
                      <a:r>
                        <a:rPr lang="es-CL" sz="1200" b="1" u="none" strike="noStrike" dirty="0">
                          <a:solidFill>
                            <a:srgbClr val="0070C0"/>
                          </a:solidFill>
                        </a:rPr>
                        <a:t>conocimientos amplios y coherentes, con responsabilidad por la gestión </a:t>
                      </a:r>
                      <a:r>
                        <a:rPr lang="es-CL" sz="1200" b="0" u="none" strike="noStrike" dirty="0"/>
                        <a:t>de iniciativas y proyectos </a:t>
                      </a:r>
                      <a:r>
                        <a:rPr lang="es-CL" sz="1200" u="none" strike="noStrike" dirty="0"/>
                        <a:t>con diversas variables y escenarios, en uno o más contextos específicos de área de trabajo y/o estudio y </a:t>
                      </a:r>
                      <a:r>
                        <a:rPr lang="es-CL" sz="1200" b="1" u="none" strike="noStrike" dirty="0">
                          <a:solidFill>
                            <a:srgbClr val="0070C0"/>
                          </a:solidFill>
                        </a:rPr>
                        <a:t>con alta </a:t>
                      </a:r>
                      <a:r>
                        <a:rPr lang="es-CL" sz="1200" b="1" u="none" strike="noStrike" dirty="0" smtClean="0">
                          <a:solidFill>
                            <a:srgbClr val="0070C0"/>
                          </a:solidFill>
                        </a:rPr>
                        <a:t>autonomía.</a:t>
                      </a:r>
                      <a:endParaRPr lang="es-CL" sz="12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40915" marR="4546" marT="4546" marB="0" anchor="ctr"/>
                </a:tc>
                <a:tc>
                  <a:txBody>
                    <a:bodyPr/>
                    <a:lstStyle/>
                    <a:p>
                      <a:pPr marL="90488" indent="0" algn="l" rtl="0" fontAlgn="t"/>
                      <a:r>
                        <a:rPr lang="es-CL" sz="1200" u="none" strike="noStrike" dirty="0"/>
                        <a:t>Certificado de competencias laborales 5 (ChileValora) </a:t>
                      </a:r>
                      <a:endParaRPr lang="es-CL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0915" marR="4546" marT="4546" marB="0" anchor="ctr"/>
                </a:tc>
                <a:extLst>
                  <a:ext uri="{0D108BD9-81ED-4DB2-BD59-A6C34878D82A}">
                    <a16:rowId xmlns:a16="http://schemas.microsoft.com/office/drawing/2014/main" xmlns="" val="2857333682"/>
                  </a:ext>
                </a:extLst>
              </a:tr>
              <a:tr h="8209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200" b="1" u="none" strike="noStrike" dirty="0"/>
                        <a:t>4</a:t>
                      </a:r>
                      <a:endParaRPr lang="es-CL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546" marR="4546" marT="4546" marB="0" anchor="ctr"/>
                </a:tc>
                <a:tc>
                  <a:txBody>
                    <a:bodyPr/>
                    <a:lstStyle/>
                    <a:p>
                      <a:pPr marL="90488" indent="0" algn="just" defTabSz="457200" rtl="0" eaLnBrk="1" fontAlgn="t" latinLnBrk="0" hangingPunct="1"/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Personas que se desempeñan laboralmente desarrollando funciones que integran </a:t>
                      </a:r>
                      <a:r>
                        <a:rPr lang="es-CL" sz="1200" b="1" u="none" strike="noStrike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elementos teóricos y técnicos</a:t>
                      </a:r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s-CL" sz="1200" b="1" u="none" strike="noStrike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pudiendo tener responsabilidad en la coordinación de equipos </a:t>
                      </a:r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 un área de trabajo y/o estudio y con rangos amplios de </a:t>
                      </a:r>
                      <a:r>
                        <a:rPr lang="es-CL" sz="12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autonomía.</a:t>
                      </a:r>
                      <a:endParaRPr lang="es-CL" sz="12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915" marR="4546" marT="4546" marB="0" anchor="ctr"/>
                </a:tc>
                <a:tc>
                  <a:txBody>
                    <a:bodyPr/>
                    <a:lstStyle/>
                    <a:p>
                      <a:pPr marL="90488" indent="0" algn="l" defTabSz="457200" rtl="0" eaLnBrk="1" fontAlgn="t" latinLnBrk="0" hangingPunct="1"/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Certificado de competencias laborales 4 (ChileValora) </a:t>
                      </a:r>
                    </a:p>
                  </a:txBody>
                  <a:tcPr marL="40915" marR="4546" marT="4546" marB="0" anchor="ctr"/>
                </a:tc>
                <a:extLst>
                  <a:ext uri="{0D108BD9-81ED-4DB2-BD59-A6C34878D82A}">
                    <a16:rowId xmlns:a16="http://schemas.microsoft.com/office/drawing/2014/main" xmlns="" val="3228128874"/>
                  </a:ext>
                </a:extLst>
              </a:tr>
              <a:tr h="8647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200" b="1" u="none" strike="noStrike" dirty="0"/>
                        <a:t>3</a:t>
                      </a:r>
                      <a:endParaRPr lang="es-CL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546" marR="4546" marT="4546" marB="0" anchor="ctr"/>
                </a:tc>
                <a:tc>
                  <a:txBody>
                    <a:bodyPr/>
                    <a:lstStyle/>
                    <a:p>
                      <a:pPr marL="90488" indent="0" algn="just" defTabSz="457200" rtl="0" eaLnBrk="1" fontAlgn="t" latinLnBrk="0" hangingPunct="1"/>
                      <a:r>
                        <a:rPr lang="es-CL" sz="12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Personas </a:t>
                      </a:r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 se desempeñan laboralmente </a:t>
                      </a:r>
                      <a:r>
                        <a:rPr lang="es-CL" sz="12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desarrollando </a:t>
                      </a:r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funciones complejas en un  área delimitada dentro de un sector productivo, con </a:t>
                      </a:r>
                      <a:r>
                        <a:rPr lang="es-CL" sz="1200" b="1" u="none" strike="noStrike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supervisión asociada a parámetros y autonomía </a:t>
                      </a:r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 la implementación de </a:t>
                      </a:r>
                      <a:r>
                        <a:rPr lang="es-CL" sz="12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rutinas.</a:t>
                      </a:r>
                      <a:endParaRPr lang="es-CL" sz="12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915" marR="4546" marT="4546" marB="0" anchor="ctr"/>
                </a:tc>
                <a:tc>
                  <a:txBody>
                    <a:bodyPr/>
                    <a:lstStyle/>
                    <a:p>
                      <a:pPr marL="90488" indent="0" algn="l" defTabSz="457200" rtl="0" eaLnBrk="1" fontAlgn="t" latinLnBrk="0" hangingPunct="1"/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Certificado de competencias laborales 3 (ChileValora)</a:t>
                      </a:r>
                    </a:p>
                  </a:txBody>
                  <a:tcPr marL="40915" marR="4546" marT="4546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76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200" b="1" u="none" strike="noStrike" dirty="0"/>
                        <a:t>2</a:t>
                      </a:r>
                      <a:endParaRPr lang="es-CL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546" marR="4546" marT="4546" marB="0" anchor="ctr"/>
                </a:tc>
                <a:tc>
                  <a:txBody>
                    <a:bodyPr/>
                    <a:lstStyle/>
                    <a:p>
                      <a:pPr marL="90488" indent="0" algn="just" defTabSz="457200" rtl="0" eaLnBrk="1" fontAlgn="t" latinLnBrk="0" hangingPunct="1"/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Personas que se desempeñan laboralmente desarrollando </a:t>
                      </a:r>
                      <a:r>
                        <a:rPr lang="es-CL" sz="1200" b="1" u="none" strike="noStrike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funciones de complejidad media</a:t>
                      </a:r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dentro de un ámbito laboral y/o estudio delimitado con supervisión de su trabajo y poca </a:t>
                      </a:r>
                      <a:r>
                        <a:rPr lang="es-CL" sz="12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autonomía.</a:t>
                      </a:r>
                      <a:endParaRPr lang="es-CL" sz="12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915" marR="4546" marT="4546" marB="0" anchor="ctr"/>
                </a:tc>
                <a:tc>
                  <a:txBody>
                    <a:bodyPr/>
                    <a:lstStyle/>
                    <a:p>
                      <a:pPr marL="90488" indent="0" algn="l" defTabSz="457200" rtl="0" eaLnBrk="1" fontAlgn="t" latinLnBrk="0" hangingPunct="1"/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Certificado de competencias laborales 2 (ChileValora)</a:t>
                      </a:r>
                    </a:p>
                  </a:txBody>
                  <a:tcPr marL="40915" marR="4546" marT="4546" marB="0" anchor="ctr"/>
                </a:tc>
                <a:extLst>
                  <a:ext uri="{0D108BD9-81ED-4DB2-BD59-A6C34878D82A}">
                    <a16:rowId xmlns:a16="http://schemas.microsoft.com/office/drawing/2014/main" xmlns="" val="1717022718"/>
                  </a:ext>
                </a:extLst>
              </a:tr>
              <a:tr h="6248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200" b="1" u="none" strike="noStrike" dirty="0"/>
                        <a:t>1</a:t>
                      </a:r>
                      <a:endParaRPr lang="es-CL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546" marR="4546" marT="4546" marB="0" anchor="ctr"/>
                </a:tc>
                <a:tc>
                  <a:txBody>
                    <a:bodyPr/>
                    <a:lstStyle/>
                    <a:p>
                      <a:pPr marL="90488" indent="0" algn="just" defTabSz="457200" rtl="0" eaLnBrk="1" fontAlgn="t" latinLnBrk="0" hangingPunct="1"/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Personas que se desempeñan laboralmente en ámbitos </a:t>
                      </a:r>
                      <a:r>
                        <a:rPr lang="es-CL" sz="1200" b="1" u="none" strike="noStrike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de baja complejidad</a:t>
                      </a:r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ejecutando tareas rutinarias, con supervisión de su trabajo y baja </a:t>
                      </a:r>
                      <a:r>
                        <a:rPr lang="es-CL" sz="12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autonomía.</a:t>
                      </a:r>
                      <a:endParaRPr lang="es-CL" sz="12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915" marR="4546" marT="4546" marB="0" anchor="ctr"/>
                </a:tc>
                <a:tc>
                  <a:txBody>
                    <a:bodyPr/>
                    <a:lstStyle/>
                    <a:p>
                      <a:pPr marL="90488" indent="0" algn="l" defTabSz="457200" rtl="0" eaLnBrk="1" fontAlgn="t" latinLnBrk="0" hangingPunct="1"/>
                      <a:r>
                        <a:rPr lang="es-CL" sz="12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Certificado de competencias laborales 1 (ChileValora) </a:t>
                      </a:r>
                    </a:p>
                  </a:txBody>
                  <a:tcPr marL="40915" marR="4546" marT="4546" marB="0" anchor="ctr"/>
                </a:tc>
                <a:extLst>
                  <a:ext uri="{0D108BD9-81ED-4DB2-BD59-A6C34878D82A}">
                    <a16:rowId xmlns:a16="http://schemas.microsoft.com/office/drawing/2014/main" xmlns="" val="2523737836"/>
                  </a:ext>
                </a:extLst>
              </a:tr>
            </a:tbl>
          </a:graphicData>
        </a:graphic>
      </p:graphicFrame>
      <p:sp>
        <p:nvSpPr>
          <p:cNvPr id="6" name="1 CuadroTexto"/>
          <p:cNvSpPr txBox="1"/>
          <p:nvPr/>
        </p:nvSpPr>
        <p:spPr>
          <a:xfrm>
            <a:off x="899160" y="218364"/>
            <a:ext cx="77952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L" sz="2800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algn="r"/>
            <a:r>
              <a:rPr lang="es-CL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Certificación</a:t>
            </a:r>
            <a:endParaRPr lang="es-CL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3466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82636" y="138821"/>
            <a:ext cx="2109140" cy="899069"/>
          </a:xfrm>
        </p:spPr>
        <p:txBody>
          <a:bodyPr>
            <a:noAutofit/>
          </a:bodyPr>
          <a:lstStyle/>
          <a:p>
            <a:r>
              <a:rPr lang="es-CL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Ejemplo</a:t>
            </a:r>
            <a:br>
              <a:rPr lang="es-CL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CL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Ruta Formativa y Laboral</a:t>
            </a:r>
            <a:br>
              <a:rPr lang="es-CL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CL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s-CL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CL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Sector Comercio </a:t>
            </a:r>
            <a:br>
              <a:rPr lang="es-CL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CL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Subsector Grandes Tiendas</a:t>
            </a:r>
            <a:br>
              <a:rPr lang="es-CL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CL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s-CL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CL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Proceso: Operación Tienda</a:t>
            </a:r>
            <a:endParaRPr lang="es-CL" sz="20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30000" t="24324" r="36832" b="10286"/>
          <a:stretch/>
        </p:blipFill>
        <p:spPr>
          <a:xfrm>
            <a:off x="3095933" y="0"/>
            <a:ext cx="6048067" cy="670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91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110" y="130622"/>
            <a:ext cx="8043890" cy="490066"/>
          </a:xfrm>
        </p:spPr>
        <p:txBody>
          <a:bodyPr>
            <a:normAutofit fontScale="90000"/>
          </a:bodyPr>
          <a:lstStyle/>
          <a:p>
            <a:r>
              <a:rPr lang="es-CL" dirty="0" smtClean="0">
                <a:latin typeface="+mn-lt"/>
              </a:rPr>
              <a:t>Para terminar</a:t>
            </a:r>
            <a:endParaRPr lang="es-CL" dirty="0">
              <a:latin typeface="+mn-lt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35169" y="1123770"/>
            <a:ext cx="7394815" cy="45259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/>
          <a:lstStyle>
            <a:lvl1pPr marL="0" lvl="0" indent="0" algn="ctr">
              <a:spcBef>
                <a:spcPct val="20000"/>
              </a:spcBef>
              <a:buNone/>
              <a:defRPr sz="32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pPr marL="342900" lvl="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es-CL" sz="2000" dirty="0">
                <a:solidFill>
                  <a:srgbClr val="0070C0"/>
                </a:solidFill>
                <a:latin typeface="+mn-lt"/>
              </a:rPr>
              <a:t>Chile tiene importantes desafíos en materia de productividad, innovación y de equidad. En estos desafíos la formación de las personas tiene un rol clave.</a:t>
            </a:r>
          </a:p>
          <a:p>
            <a:pPr marL="342900" lvl="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es-CL" sz="2000" dirty="0">
                <a:solidFill>
                  <a:srgbClr val="0070C0"/>
                </a:solidFill>
                <a:latin typeface="+mn-lt"/>
              </a:rPr>
              <a:t>La respuesta a este desafío requiere de la acción coordinada y coherente de todos los actores públicos y privados, con énfasis en el diálogo social tripartito.</a:t>
            </a:r>
          </a:p>
          <a:p>
            <a:pPr marL="342900" lvl="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es-CL" sz="2000" dirty="0">
                <a:solidFill>
                  <a:srgbClr val="0070C0"/>
                </a:solidFill>
                <a:latin typeface="+mn-lt"/>
              </a:rPr>
              <a:t>La </a:t>
            </a:r>
            <a:r>
              <a:rPr lang="es-CL" sz="2000" dirty="0" smtClean="0">
                <a:solidFill>
                  <a:srgbClr val="0070C0"/>
                </a:solidFill>
                <a:latin typeface="+mn-lt"/>
              </a:rPr>
              <a:t>certificación </a:t>
            </a:r>
            <a:r>
              <a:rPr lang="es-CL" sz="2000" dirty="0">
                <a:solidFill>
                  <a:srgbClr val="0070C0"/>
                </a:solidFill>
                <a:latin typeface="+mn-lt"/>
              </a:rPr>
              <a:t>es una herramienta que beneficia tanto a los trabajadores como a los empleadores. Debe verse como una oportunidad y no como amenaza.</a:t>
            </a:r>
          </a:p>
          <a:p>
            <a:pPr marL="342900" lvl="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es-CL" sz="2000" b="1" dirty="0">
                <a:solidFill>
                  <a:srgbClr val="0070C0"/>
                </a:solidFill>
                <a:latin typeface="+mn-lt"/>
              </a:rPr>
              <a:t>La </a:t>
            </a:r>
            <a:r>
              <a:rPr lang="es-CL" sz="2000" b="1" dirty="0" smtClean="0">
                <a:solidFill>
                  <a:srgbClr val="0070C0"/>
                </a:solidFill>
                <a:latin typeface="+mn-lt"/>
              </a:rPr>
              <a:t>invitación </a:t>
            </a:r>
            <a:r>
              <a:rPr lang="es-CL" sz="2000" b="1" dirty="0">
                <a:solidFill>
                  <a:srgbClr val="0070C0"/>
                </a:solidFill>
                <a:latin typeface="+mn-lt"/>
              </a:rPr>
              <a:t>es a conocerla y utilizarla activamente para mejorar la productividad de las empresas y la empleabilidad de los </a:t>
            </a:r>
            <a:r>
              <a:rPr lang="es-CL" sz="2000" b="1" dirty="0" smtClean="0">
                <a:solidFill>
                  <a:srgbClr val="0070C0"/>
                </a:solidFill>
                <a:latin typeface="+mn-lt"/>
              </a:rPr>
              <a:t>trabajadores, a través, principalmente del uso de la Franquicia Tributaria.</a:t>
            </a:r>
          </a:p>
        </p:txBody>
      </p:sp>
    </p:spTree>
    <p:extLst>
      <p:ext uri="{BB962C8B-B14F-4D97-AF65-F5344CB8AC3E}">
        <p14:creationId xmlns:p14="http://schemas.microsoft.com/office/powerpoint/2010/main" val="246352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938976" y="2511687"/>
            <a:ext cx="6447501" cy="1826581"/>
          </a:xfrm>
        </p:spPr>
        <p:txBody>
          <a:bodyPr anchor="ctr">
            <a:normAutofit/>
          </a:bodyPr>
          <a:lstStyle/>
          <a:p>
            <a:r>
              <a:rPr lang="es-CL" sz="4800" dirty="0" smtClean="0"/>
              <a:t>Muchas Gracias!!</a:t>
            </a:r>
            <a:endParaRPr lang="es-CL" sz="4800" dirty="0"/>
          </a:p>
        </p:txBody>
      </p:sp>
    </p:spTree>
    <p:extLst>
      <p:ext uri="{BB962C8B-B14F-4D97-AF65-F5344CB8AC3E}">
        <p14:creationId xmlns:p14="http://schemas.microsoft.com/office/powerpoint/2010/main" val="68071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938976" y="2511687"/>
            <a:ext cx="6447501" cy="1826581"/>
          </a:xfrm>
        </p:spPr>
        <p:txBody>
          <a:bodyPr anchor="ctr">
            <a:normAutofit/>
          </a:bodyPr>
          <a:lstStyle/>
          <a:p>
            <a:pPr marL="857250" indent="-857250">
              <a:buFont typeface="+mj-lt"/>
              <a:buAutoNum type="romanUcPeriod"/>
            </a:pPr>
            <a:r>
              <a:rPr lang="es-CL" dirty="0" smtClean="0"/>
              <a:t>La importancia de las competencias laborales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5442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987680456"/>
              </p:ext>
            </p:extLst>
          </p:nvPr>
        </p:nvGraphicFramePr>
        <p:xfrm>
          <a:off x="1187624" y="549920"/>
          <a:ext cx="7488832" cy="467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11 Rectángulo"/>
          <p:cNvSpPr/>
          <p:nvPr/>
        </p:nvSpPr>
        <p:spPr>
          <a:xfrm>
            <a:off x="873041" y="5425201"/>
            <a:ext cx="70468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s-CL" dirty="0">
                <a:solidFill>
                  <a:srgbClr val="0070C0"/>
                </a:solidFill>
              </a:rPr>
              <a:t>Competencia </a:t>
            </a:r>
            <a:r>
              <a:rPr lang="es-CL" dirty="0" smtClean="0">
                <a:solidFill>
                  <a:srgbClr val="0070C0"/>
                </a:solidFill>
              </a:rPr>
              <a:t>Laboral (Ley 20.267): </a:t>
            </a:r>
            <a:r>
              <a:rPr lang="es-CL" dirty="0">
                <a:solidFill>
                  <a:srgbClr val="0070C0"/>
                </a:solidFill>
              </a:rPr>
              <a:t>Aptitudes, conocimientos y destrezas necesarias para cumplir exitosamente las actividades que componen una función laboral, según estándares definidos por el sector productivo.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974560" y="30753"/>
            <a:ext cx="4729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s-CL" sz="36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Competencias Laborales</a:t>
            </a:r>
            <a:endParaRPr lang="es-ES" sz="36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3186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1018774" y="133165"/>
            <a:ext cx="7956550" cy="652562"/>
          </a:xfrm>
        </p:spPr>
        <p:txBody>
          <a:bodyPr>
            <a:normAutofit/>
          </a:bodyPr>
          <a:lstStyle/>
          <a:p>
            <a:pPr algn="ctr" defTabSz="914400"/>
            <a:r>
              <a:rPr lang="es-CL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Un diagnóstico de la situación actual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4294967295"/>
          </p:nvPr>
        </p:nvSpPr>
        <p:spPr>
          <a:xfrm>
            <a:off x="1008555" y="1084930"/>
            <a:ext cx="7966769" cy="5648672"/>
          </a:xfrm>
        </p:spPr>
        <p:txBody>
          <a:bodyPr>
            <a:noAutofit/>
          </a:bodyPr>
          <a:lstStyle/>
          <a:p>
            <a:pPr marL="342900" lvl="1" indent="-342900" algn="just">
              <a:buFont typeface="Wingdings" pitchFamily="2" charset="2"/>
              <a:buChar char="v"/>
            </a:pP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Nuestro </a:t>
            </a:r>
            <a:r>
              <a:rPr lang="es-CL" sz="1500" b="1" dirty="0" smtClean="0">
                <a:solidFill>
                  <a:srgbClr val="0070C0"/>
                </a:solidFill>
                <a:ea typeface="MS PGothic" pitchFamily="34" charset="-128"/>
              </a:rPr>
              <a:t>bajo nivel </a:t>
            </a:r>
            <a:r>
              <a:rPr lang="es-CL" sz="1500" b="1" dirty="0">
                <a:solidFill>
                  <a:srgbClr val="0070C0"/>
                </a:solidFill>
                <a:ea typeface="MS PGothic" pitchFamily="34" charset="-128"/>
              </a:rPr>
              <a:t>de </a:t>
            </a:r>
            <a:r>
              <a:rPr lang="es-CL" sz="1500" b="1" dirty="0" smtClean="0">
                <a:solidFill>
                  <a:srgbClr val="0070C0"/>
                </a:solidFill>
                <a:ea typeface="MS PGothic" pitchFamily="34" charset="-128"/>
              </a:rPr>
              <a:t>productividad es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 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en parte consecuencia de las </a:t>
            </a:r>
            <a:r>
              <a:rPr lang="es-CL" sz="1500" b="1" dirty="0">
                <a:solidFill>
                  <a:srgbClr val="0070C0"/>
                </a:solidFill>
                <a:ea typeface="MS PGothic" pitchFamily="34" charset="-128"/>
              </a:rPr>
              <a:t>bajas competencias laborales 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que tienen sectores importantes de la fuerza de trabajo.</a:t>
            </a:r>
          </a:p>
          <a:p>
            <a:pPr algn="just">
              <a:buFont typeface="Wingdings" pitchFamily="2" charset="2"/>
              <a:buChar char="v"/>
            </a:pP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Las 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condiciones actuales del mercado del trabajo 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requieren 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que los </a:t>
            </a:r>
            <a:r>
              <a:rPr lang="es-CL" sz="1500" b="1" dirty="0">
                <a:solidFill>
                  <a:srgbClr val="0070C0"/>
                </a:solidFill>
                <a:ea typeface="MS PGothic" pitchFamily="34" charset="-128"/>
              </a:rPr>
              <a:t>trabajadores estén permanentemente mejorando sus competencias 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para enfrentar los cambios tecnológicos y productivos y aumentar sus niveles de 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productividad (obsolescencia).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s-CL" sz="1300" dirty="0">
                <a:solidFill>
                  <a:srgbClr val="0070C0"/>
                </a:solidFill>
                <a:ea typeface="MS PGothic" pitchFamily="34" charset="-128"/>
              </a:rPr>
              <a:t>El Departamento de Empleo de EEUU, estima que </a:t>
            </a:r>
            <a:r>
              <a:rPr lang="es-CL" sz="1300" dirty="0" smtClean="0">
                <a:solidFill>
                  <a:srgbClr val="0070C0"/>
                </a:solidFill>
                <a:ea typeface="MS PGothic" pitchFamily="34" charset="-128"/>
              </a:rPr>
              <a:t>una persona que </a:t>
            </a:r>
            <a:r>
              <a:rPr lang="es-CL" sz="1300" dirty="0">
                <a:solidFill>
                  <a:srgbClr val="0070C0"/>
                </a:solidFill>
                <a:ea typeface="MS PGothic" pitchFamily="34" charset="-128"/>
              </a:rPr>
              <a:t>entra a la fuerza laboral hoy, a los 38 años habrá tenido entre </a:t>
            </a:r>
            <a:r>
              <a:rPr lang="es-CL" sz="1300" b="1" dirty="0">
                <a:solidFill>
                  <a:srgbClr val="0070C0"/>
                </a:solidFill>
                <a:ea typeface="MS PGothic" pitchFamily="34" charset="-128"/>
              </a:rPr>
              <a:t>10 y 14 trabajos</a:t>
            </a:r>
            <a:r>
              <a:rPr lang="es-CL" sz="1300" dirty="0">
                <a:solidFill>
                  <a:srgbClr val="0070C0"/>
                </a:solidFill>
                <a:ea typeface="MS PGothic" pitchFamily="34" charset="-128"/>
              </a:rPr>
              <a:t>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s-CL" sz="1300" dirty="0">
                <a:solidFill>
                  <a:srgbClr val="0070C0"/>
                </a:solidFill>
                <a:ea typeface="MS PGothic" pitchFamily="34" charset="-128"/>
              </a:rPr>
              <a:t>Los 10 trabajos más demandados en el 2010, </a:t>
            </a:r>
            <a:r>
              <a:rPr lang="es-CL" sz="1300" b="1" dirty="0">
                <a:solidFill>
                  <a:srgbClr val="0070C0"/>
                </a:solidFill>
                <a:ea typeface="MS PGothic" pitchFamily="34" charset="-128"/>
              </a:rPr>
              <a:t>no existían el 2004</a:t>
            </a:r>
            <a:r>
              <a:rPr lang="es-CL" sz="1300" dirty="0">
                <a:solidFill>
                  <a:srgbClr val="0070C0"/>
                </a:solidFill>
                <a:ea typeface="MS PGothic" pitchFamily="34" charset="-128"/>
              </a:rPr>
              <a:t> (Secretaría de Educación, EEUU).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s-CL" sz="1300" dirty="0">
                <a:solidFill>
                  <a:srgbClr val="0070C0"/>
                </a:solidFill>
                <a:ea typeface="MS PGothic" pitchFamily="34" charset="-128"/>
              </a:rPr>
              <a:t>Para estudiantes comenzando una carrera de cuatro años, </a:t>
            </a:r>
            <a:r>
              <a:rPr lang="es-CL" sz="1300" b="1" dirty="0">
                <a:solidFill>
                  <a:srgbClr val="0070C0"/>
                </a:solidFill>
                <a:ea typeface="MS PGothic" pitchFamily="34" charset="-128"/>
              </a:rPr>
              <a:t>la mitad</a:t>
            </a:r>
            <a:r>
              <a:rPr lang="es-CL" sz="1300" dirty="0">
                <a:solidFill>
                  <a:srgbClr val="0070C0"/>
                </a:solidFill>
                <a:ea typeface="MS PGothic" pitchFamily="34" charset="-128"/>
              </a:rPr>
              <a:t> de lo que aprendieron en </a:t>
            </a:r>
            <a:r>
              <a:rPr lang="es-CL" sz="1300" dirty="0" smtClean="0">
                <a:solidFill>
                  <a:srgbClr val="0070C0"/>
                </a:solidFill>
                <a:ea typeface="MS PGothic" pitchFamily="34" charset="-128"/>
              </a:rPr>
              <a:t>el primer año, </a:t>
            </a:r>
            <a:r>
              <a:rPr lang="es-CL" sz="1300" b="1" dirty="0">
                <a:solidFill>
                  <a:srgbClr val="0070C0"/>
                </a:solidFill>
                <a:ea typeface="MS PGothic" pitchFamily="34" charset="-128"/>
              </a:rPr>
              <a:t>estará obsoleto en su tercer año de estudio</a:t>
            </a:r>
            <a:r>
              <a:rPr lang="es-CL" sz="1300" dirty="0">
                <a:solidFill>
                  <a:srgbClr val="0070C0"/>
                </a:solidFill>
                <a:ea typeface="MS PGothic" pitchFamily="34" charset="-128"/>
              </a:rPr>
              <a:t> (</a:t>
            </a:r>
            <a:r>
              <a:rPr lang="es-CL" sz="1300" dirty="0" err="1">
                <a:solidFill>
                  <a:srgbClr val="0070C0"/>
                </a:solidFill>
                <a:ea typeface="MS PGothic" pitchFamily="34" charset="-128"/>
              </a:rPr>
              <a:t>Shift</a:t>
            </a:r>
            <a:r>
              <a:rPr lang="es-CL" sz="1300" dirty="0">
                <a:solidFill>
                  <a:srgbClr val="0070C0"/>
                </a:solidFill>
                <a:ea typeface="MS PGothic" pitchFamily="34" charset="-128"/>
              </a:rPr>
              <a:t> </a:t>
            </a:r>
            <a:r>
              <a:rPr lang="es-CL" sz="1300" dirty="0" err="1">
                <a:solidFill>
                  <a:srgbClr val="0070C0"/>
                </a:solidFill>
                <a:ea typeface="MS PGothic" pitchFamily="34" charset="-128"/>
              </a:rPr>
              <a:t>Happens</a:t>
            </a:r>
            <a:r>
              <a:rPr lang="es-CL" sz="1300" dirty="0">
                <a:solidFill>
                  <a:srgbClr val="0070C0"/>
                </a:solidFill>
                <a:ea typeface="MS PGothic" pitchFamily="34" charset="-128"/>
              </a:rPr>
              <a:t>). </a:t>
            </a:r>
          </a:p>
          <a:p>
            <a:pPr algn="just">
              <a:buFont typeface="Wingdings" pitchFamily="2" charset="2"/>
              <a:buChar char="v"/>
            </a:pP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Un 35% de 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la población entre 20 y 65 años no tiene educación media 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completa (Casen 2013).</a:t>
            </a:r>
            <a:endParaRPr lang="es-CL" sz="1500" dirty="0">
              <a:solidFill>
                <a:srgbClr val="0070C0"/>
              </a:solidFill>
              <a:ea typeface="MS PGothic" pitchFamily="34" charset="-128"/>
            </a:endParaRPr>
          </a:p>
          <a:p>
            <a:pPr algn="just">
              <a:buFont typeface="Wingdings" pitchFamily="2" charset="2"/>
              <a:buChar char="v"/>
            </a:pP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Las </a:t>
            </a:r>
            <a:r>
              <a:rPr lang="es-CL" sz="1500" b="1" dirty="0">
                <a:solidFill>
                  <a:srgbClr val="0070C0"/>
                </a:solidFill>
                <a:ea typeface="MS PGothic" pitchFamily="34" charset="-128"/>
              </a:rPr>
              <a:t>empresas no cuentan con una fuerza de trabajo que tenga las competencias necesarias para mejorar su producción o embarcarse en proyectos innovadores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; esto es señalado como uno de los factores más problemáticos para hacer negocios en el país (</a:t>
            </a:r>
            <a:r>
              <a:rPr lang="es-CL" sz="1500" dirty="0" err="1">
                <a:solidFill>
                  <a:srgbClr val="0070C0"/>
                </a:solidFill>
                <a:ea typeface="MS PGothic" pitchFamily="34" charset="-128"/>
              </a:rPr>
              <a:t>Indice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 WEF 2014)</a:t>
            </a:r>
          </a:p>
          <a:p>
            <a:pPr algn="just">
              <a:buFont typeface="Wingdings" pitchFamily="2" charset="2"/>
              <a:buChar char="v"/>
            </a:pP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Existe 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una </a:t>
            </a:r>
            <a:r>
              <a:rPr lang="es-CL" sz="1500" b="1" dirty="0">
                <a:solidFill>
                  <a:srgbClr val="0070C0"/>
                </a:solidFill>
                <a:ea typeface="MS PGothic" pitchFamily="34" charset="-128"/>
              </a:rPr>
              <a:t>brecha entre la oferta formativa y la demanda de competencias 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por parte del Mercado Laboral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. Como por ejemplo en minería, el perfil con </a:t>
            </a:r>
            <a:r>
              <a:rPr lang="es-CL" sz="1500" b="1" dirty="0" smtClean="0">
                <a:solidFill>
                  <a:srgbClr val="0070C0"/>
                </a:solidFill>
                <a:ea typeface="MS PGothic" pitchFamily="34" charset="-128"/>
              </a:rPr>
              <a:t>mayor crecimiento 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en sus matrículas es el de </a:t>
            </a:r>
            <a:r>
              <a:rPr lang="es-CL" sz="1500" b="1" dirty="0" smtClean="0">
                <a:solidFill>
                  <a:srgbClr val="0070C0"/>
                </a:solidFill>
                <a:ea typeface="MS PGothic" pitchFamily="34" charset="-128"/>
              </a:rPr>
              <a:t>Geólogo (TNS), 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que sin embargo es el que </a:t>
            </a:r>
            <a:r>
              <a:rPr lang="es-CL" sz="1500" b="1" dirty="0" smtClean="0">
                <a:solidFill>
                  <a:srgbClr val="0070C0"/>
                </a:solidFill>
                <a:ea typeface="MS PGothic" pitchFamily="34" charset="-128"/>
              </a:rPr>
              <a:t>presenta menos demanda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 dentro de los próximos 10 años (CCM, 2015).</a:t>
            </a:r>
            <a:endParaRPr lang="es-CL" sz="1500" dirty="0">
              <a:solidFill>
                <a:srgbClr val="0070C0"/>
              </a:solidFill>
              <a:ea typeface="MS PGothic" pitchFamily="34" charset="-128"/>
            </a:endParaRPr>
          </a:p>
          <a:p>
            <a:pPr marL="0" indent="0" algn="just">
              <a:buNone/>
            </a:pPr>
            <a:endParaRPr lang="es-CL" sz="1500" dirty="0">
              <a:solidFill>
                <a:srgbClr val="0070C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07566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889728" y="205409"/>
            <a:ext cx="7956550" cy="652562"/>
          </a:xfrm>
        </p:spPr>
        <p:txBody>
          <a:bodyPr>
            <a:normAutofit/>
          </a:bodyPr>
          <a:lstStyle/>
          <a:p>
            <a:pPr algn="ctr" defTabSz="914400"/>
            <a:r>
              <a:rPr lang="es-CL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Un diagnóstico de la situación actual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4294967295"/>
          </p:nvPr>
        </p:nvSpPr>
        <p:spPr>
          <a:xfrm>
            <a:off x="953880" y="1093808"/>
            <a:ext cx="7966769" cy="5648672"/>
          </a:xfrm>
        </p:spPr>
        <p:txBody>
          <a:bodyPr>
            <a:noAutofit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OIT: 195/2004: Se requiere de mecanismos que permitan </a:t>
            </a:r>
            <a:r>
              <a:rPr lang="es-CL" sz="1500" b="1" dirty="0">
                <a:solidFill>
                  <a:srgbClr val="0070C0"/>
                </a:solidFill>
                <a:ea typeface="MS PGothic" pitchFamily="34" charset="-128"/>
              </a:rPr>
              <a:t>reconocer las aptitudes profesionales y reconocer los aprendizajes previos, 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sea que se hayan adquirido de manera formal o no 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formal.</a:t>
            </a:r>
          </a:p>
          <a:p>
            <a:pPr algn="just">
              <a:buFont typeface="Wingdings" pitchFamily="2" charset="2"/>
              <a:buChar char="v"/>
            </a:pPr>
            <a:r>
              <a:rPr lang="es-CL" sz="1500" b="1" dirty="0" smtClean="0">
                <a:solidFill>
                  <a:srgbClr val="0070C0"/>
                </a:solidFill>
                <a:ea typeface="MS PGothic" pitchFamily="34" charset="-128"/>
              </a:rPr>
              <a:t>No </a:t>
            </a:r>
            <a:r>
              <a:rPr lang="es-CL" sz="1500" b="1" dirty="0">
                <a:solidFill>
                  <a:srgbClr val="0070C0"/>
                </a:solidFill>
                <a:ea typeface="MS PGothic" pitchFamily="34" charset="-128"/>
              </a:rPr>
              <a:t>existe un elemento ordenador que permita a las personas el diseño de trayectorias formativas y laborales 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que integre las distintas formas de aprendizaje, educación formal, experiencia laboral y/o capacitación. </a:t>
            </a:r>
          </a:p>
          <a:p>
            <a:pPr algn="just">
              <a:buFont typeface="Wingdings" pitchFamily="2" charset="2"/>
              <a:buChar char="v"/>
            </a:pP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Existe opacidad y </a:t>
            </a:r>
            <a:r>
              <a:rPr lang="es-CL" sz="1500" b="1" dirty="0">
                <a:solidFill>
                  <a:srgbClr val="0070C0"/>
                </a:solidFill>
                <a:ea typeface="MS PGothic" pitchFamily="34" charset="-128"/>
              </a:rPr>
              <a:t>asimetrías de información en el mercado del trabajo</a:t>
            </a:r>
            <a:r>
              <a:rPr lang="es-CL" sz="1500" dirty="0">
                <a:solidFill>
                  <a:srgbClr val="0070C0"/>
                </a:solidFill>
                <a:ea typeface="MS PGothic" pitchFamily="34" charset="-128"/>
              </a:rPr>
              <a:t>, lo que aumenta los costos de contratación y de formación de trabajadores. </a:t>
            </a:r>
            <a:endParaRPr lang="es-CL" sz="1500" dirty="0" smtClean="0">
              <a:solidFill>
                <a:srgbClr val="0070C0"/>
              </a:solidFill>
              <a:ea typeface="MS PGothic" pitchFamily="34" charset="-128"/>
            </a:endParaRPr>
          </a:p>
          <a:p>
            <a:pPr algn="just">
              <a:buFont typeface="Wingdings" pitchFamily="2" charset="2"/>
              <a:buChar char="v"/>
            </a:pP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Para mantenerse competitivas, las empresas deben reclutar, contratar y capacitar a los trabajadores </a:t>
            </a:r>
            <a:r>
              <a:rPr lang="es-CL" sz="1500" b="1" dirty="0" smtClean="0">
                <a:solidFill>
                  <a:srgbClr val="0070C0"/>
                </a:solidFill>
                <a:ea typeface="MS PGothic" pitchFamily="34" charset="-128"/>
              </a:rPr>
              <a:t>más calificados 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y </a:t>
            </a:r>
            <a:r>
              <a:rPr lang="es-CL" sz="1500" b="1" dirty="0" smtClean="0">
                <a:solidFill>
                  <a:srgbClr val="0070C0"/>
                </a:solidFill>
                <a:ea typeface="MS PGothic" pitchFamily="34" charset="-128"/>
              </a:rPr>
              <a:t>aumentar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 las </a:t>
            </a:r>
            <a:r>
              <a:rPr lang="es-CL" sz="1500" b="1" dirty="0" smtClean="0">
                <a:solidFill>
                  <a:srgbClr val="0070C0"/>
                </a:solidFill>
                <a:ea typeface="MS PGothic" pitchFamily="34" charset="-128"/>
              </a:rPr>
              <a:t>tasas de retención</a:t>
            </a:r>
            <a:r>
              <a:rPr lang="es-CL" sz="1500" dirty="0" smtClean="0">
                <a:solidFill>
                  <a:srgbClr val="0070C0"/>
                </a:solidFill>
                <a:ea typeface="MS PGothic" pitchFamily="34" charset="-128"/>
              </a:rPr>
              <a:t> de talentos.</a:t>
            </a:r>
            <a:endParaRPr lang="es-CL" sz="1500" dirty="0">
              <a:solidFill>
                <a:srgbClr val="0070C0"/>
              </a:solidFill>
              <a:ea typeface="MS PGothic" pitchFamily="34" charset="-128"/>
            </a:endParaRPr>
          </a:p>
          <a:p>
            <a:pPr marL="0" indent="0" algn="just">
              <a:buNone/>
            </a:pPr>
            <a:endParaRPr lang="es-CL" sz="1500" dirty="0" smtClean="0">
              <a:solidFill>
                <a:srgbClr val="0070C0"/>
              </a:solidFill>
              <a:ea typeface="MS PGothic" pitchFamily="34" charset="-128"/>
            </a:endParaRPr>
          </a:p>
          <a:p>
            <a:pPr algn="just">
              <a:buFont typeface="Wingdings" pitchFamily="2" charset="2"/>
              <a:buChar char="v"/>
            </a:pPr>
            <a:endParaRPr lang="es-CL" sz="1500" dirty="0">
              <a:solidFill>
                <a:srgbClr val="0070C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42211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79600" y="2096051"/>
            <a:ext cx="7397502" cy="1826581"/>
          </a:xfrm>
        </p:spPr>
        <p:txBody>
          <a:bodyPr anchor="ctr">
            <a:noAutofit/>
          </a:bodyPr>
          <a:lstStyle/>
          <a:p>
            <a:pPr marL="857250" indent="-857250">
              <a:buFont typeface="+mj-lt"/>
              <a:buAutoNum type="romanUcPeriod" startAt="2"/>
            </a:pPr>
            <a:r>
              <a:rPr lang="es-CL" dirty="0" smtClean="0"/>
              <a:t>¿Qué es y cómo aporta ChileValora a estos desafíos país?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10896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4 Título"/>
          <p:cNvSpPr>
            <a:spLocks noGrp="1"/>
          </p:cNvSpPr>
          <p:nvPr>
            <p:ph type="title"/>
          </p:nvPr>
        </p:nvSpPr>
        <p:spPr>
          <a:xfrm>
            <a:off x="992605" y="53752"/>
            <a:ext cx="8043891" cy="1143000"/>
          </a:xfrm>
        </p:spPr>
        <p:txBody>
          <a:bodyPr>
            <a:noAutofit/>
          </a:bodyPr>
          <a:lstStyle/>
          <a:p>
            <a:pPr lvl="0">
              <a:lnSpc>
                <a:spcPct val="110000"/>
              </a:lnSpc>
              <a:defRPr/>
            </a:pPr>
            <a:r>
              <a:rPr lang="es-CL" sz="36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Una Nueva Institucionalidad de Competencias Laborales para Chile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1223628" y="2060848"/>
            <a:ext cx="6696744" cy="3384376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CL" sz="2800" b="1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Comisión del Sistema Nacional de Certificación de Competencias Laborales</a:t>
            </a:r>
          </a:p>
          <a:p>
            <a:pPr lvl="0" algn="ctr"/>
            <a:endParaRPr lang="es-CL" sz="2800" b="1" i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lvl="0" algn="ctr"/>
            <a:r>
              <a:rPr lang="es-CL" sz="28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Servicio Público Descentralizado, creado en agosto de 2008, que se relaciona con el Presidente de la República a través de Ministerio del Trabajo.</a:t>
            </a:r>
            <a:endParaRPr lang="es-CL" sz="28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1547664" y="1628800"/>
            <a:ext cx="2808312" cy="64807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Ley 20.267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4053719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18 Grupo"/>
          <p:cNvGrpSpPr/>
          <p:nvPr/>
        </p:nvGrpSpPr>
        <p:grpSpPr>
          <a:xfrm>
            <a:off x="369659" y="404664"/>
            <a:ext cx="8643632" cy="6293243"/>
            <a:chOff x="369659" y="404664"/>
            <a:chExt cx="8643632" cy="6293243"/>
          </a:xfrm>
        </p:grpSpPr>
        <p:sp>
          <p:nvSpPr>
            <p:cNvPr id="20" name="19 Rectángulo"/>
            <p:cNvSpPr>
              <a:spLocks noChangeArrowheads="1"/>
            </p:cNvSpPr>
            <p:nvPr/>
          </p:nvSpPr>
          <p:spPr bwMode="auto">
            <a:xfrm>
              <a:off x="369659" y="404664"/>
              <a:ext cx="2421166" cy="629324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Directorio </a:t>
              </a:r>
              <a:r>
                <a:rPr kumimoji="0" lang="es-CL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ChileValora</a:t>
              </a:r>
              <a:endParaRPr kumimoji="0" lang="es-E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Comisión tripartita </a:t>
              </a:r>
              <a:r>
                <a:rPr kumimoji="0" lang="es-CL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– de carácter resolutivo -  compuesta </a:t>
              </a:r>
              <a:r>
                <a:rPr kumimoji="0" lang="es-CL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por 9 </a:t>
              </a:r>
              <a:r>
                <a:rPr kumimoji="0" lang="es-CL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integrantes: 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s-CL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Tres </a:t>
              </a:r>
              <a:r>
                <a:rPr kumimoji="0" lang="es-CL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representantes de los </a:t>
              </a:r>
              <a:r>
                <a:rPr kumimoji="0" lang="es-CL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trabajadores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s-CL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T</a:t>
              </a:r>
              <a:r>
                <a:rPr kumimoji="0" lang="es-CL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res </a:t>
              </a:r>
              <a:r>
                <a:rPr kumimoji="0" lang="es-CL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representantes de los </a:t>
              </a:r>
              <a:r>
                <a:rPr kumimoji="0" lang="es-CL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empleadores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s-CL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Tres </a:t>
              </a:r>
              <a:r>
                <a:rPr kumimoji="0" lang="es-CL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del sector público (</a:t>
              </a:r>
              <a:r>
                <a:rPr kumimoji="0" lang="es-CL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Ministros </a:t>
              </a:r>
              <a:r>
                <a:rPr kumimoji="0" lang="es-CL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de Educación, Trabajo y Economía</a:t>
              </a:r>
              <a:r>
                <a:rPr kumimoji="0" lang="es-CL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).</a:t>
              </a:r>
              <a:endParaRPr kumimoji="0" lang="es-C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25 Rectángulo"/>
            <p:cNvSpPr>
              <a:spLocks noChangeArrowheads="1"/>
            </p:cNvSpPr>
            <p:nvPr/>
          </p:nvSpPr>
          <p:spPr bwMode="auto">
            <a:xfrm>
              <a:off x="2790825" y="4543309"/>
              <a:ext cx="4138565" cy="689868"/>
            </a:xfrm>
            <a:prstGeom prst="rect">
              <a:avLst/>
            </a:prstGeom>
            <a:solidFill>
              <a:srgbClr val="8EC000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Pedro </a:t>
              </a:r>
              <a:r>
                <a:rPr kumimoji="0" lang="es-ES" sz="2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Goic</a:t>
              </a:r>
              <a:endParaRPr kumimoji="0" lang="es-E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Director – Representante Ministra del Trabajo</a:t>
              </a: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22" name="21 Grupo"/>
            <p:cNvGrpSpPr/>
            <p:nvPr/>
          </p:nvGrpSpPr>
          <p:grpSpPr>
            <a:xfrm>
              <a:off x="2790825" y="2477536"/>
              <a:ext cx="6204051" cy="2069604"/>
              <a:chOff x="2740149" y="404101"/>
              <a:chExt cx="6273141" cy="2069604"/>
            </a:xfrm>
          </p:grpSpPr>
          <p:sp>
            <p:nvSpPr>
              <p:cNvPr id="46" name="45 Rectángulo"/>
              <p:cNvSpPr>
                <a:spLocks noChangeArrowheads="1"/>
              </p:cNvSpPr>
              <p:nvPr/>
            </p:nvSpPr>
            <p:spPr bwMode="auto">
              <a:xfrm>
                <a:off x="6916614" y="404101"/>
                <a:ext cx="2096676" cy="2069604"/>
              </a:xfrm>
              <a:prstGeom prst="rect">
                <a:avLst/>
              </a:prstGeom>
              <a:solidFill>
                <a:srgbClr val="E62C00">
                  <a:alpha val="79608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Representantes Empleadores</a:t>
                </a:r>
              </a:p>
            </p:txBody>
          </p:sp>
          <p:pic>
            <p:nvPicPr>
              <p:cNvPr id="47" name="Picture 2" descr="C:\Users\Antonio Ortiz\Pictures\Logos sectores\1084_cpc-logo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40409" y="558932"/>
                <a:ext cx="1649087" cy="10700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8" name="47 Rectángulo"/>
              <p:cNvSpPr>
                <a:spLocks noChangeArrowheads="1"/>
              </p:cNvSpPr>
              <p:nvPr/>
            </p:nvSpPr>
            <p:spPr bwMode="auto">
              <a:xfrm>
                <a:off x="2740149" y="404664"/>
                <a:ext cx="4176465" cy="689868"/>
              </a:xfrm>
              <a:prstGeom prst="rect">
                <a:avLst/>
              </a:prstGeom>
              <a:solidFill>
                <a:srgbClr val="FF3300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Arturo Lyon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</a:rPr>
                  <a:t>Vice Presidente</a:t>
                </a:r>
              </a:p>
            </p:txBody>
          </p:sp>
          <p:sp>
            <p:nvSpPr>
              <p:cNvPr id="49" name="48 Rectángulo"/>
              <p:cNvSpPr>
                <a:spLocks noChangeArrowheads="1"/>
              </p:cNvSpPr>
              <p:nvPr/>
            </p:nvSpPr>
            <p:spPr bwMode="auto">
              <a:xfrm>
                <a:off x="2740149" y="1093969"/>
                <a:ext cx="4176465" cy="689868"/>
              </a:xfrm>
              <a:prstGeom prst="rect">
                <a:avLst/>
              </a:prstGeom>
              <a:solidFill>
                <a:srgbClr val="FF552D">
                  <a:alpha val="79608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Juan Araya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Director</a:t>
                </a:r>
                <a:endParaRPr kumimoji="0" lang="es-E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49 Rectángulo"/>
              <p:cNvSpPr>
                <a:spLocks noChangeArrowheads="1"/>
              </p:cNvSpPr>
              <p:nvPr/>
            </p:nvSpPr>
            <p:spPr bwMode="auto">
              <a:xfrm>
                <a:off x="2740149" y="1783837"/>
                <a:ext cx="4176465" cy="689868"/>
              </a:xfrm>
              <a:prstGeom prst="rect">
                <a:avLst/>
              </a:prstGeom>
              <a:solidFill>
                <a:srgbClr val="FF714F">
                  <a:alpha val="79608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s-ES" sz="2800" kern="0" dirty="0" smtClean="0">
                    <a:solidFill>
                      <a:prstClr val="black"/>
                    </a:solidFill>
                  </a:rPr>
                  <a:t>Dario Ovalle</a:t>
                </a:r>
                <a:endParaRPr lang="es-ES" sz="2800" kern="0" dirty="0">
                  <a:solidFill>
                    <a:prstClr val="black"/>
                  </a:solidFill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Director</a:t>
                </a:r>
                <a:endParaRPr kumimoji="0" lang="es-E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" name="22 Grupo"/>
            <p:cNvGrpSpPr/>
            <p:nvPr/>
          </p:nvGrpSpPr>
          <p:grpSpPr>
            <a:xfrm>
              <a:off x="2790824" y="421536"/>
              <a:ext cx="6204053" cy="2069604"/>
              <a:chOff x="2740149" y="2473705"/>
              <a:chExt cx="6273142" cy="2069604"/>
            </a:xfrm>
          </p:grpSpPr>
          <p:sp>
            <p:nvSpPr>
              <p:cNvPr id="29" name="25 Rectángulo"/>
              <p:cNvSpPr>
                <a:spLocks noChangeArrowheads="1"/>
              </p:cNvSpPr>
              <p:nvPr/>
            </p:nvSpPr>
            <p:spPr bwMode="auto">
              <a:xfrm>
                <a:off x="6916614" y="2473705"/>
                <a:ext cx="2096677" cy="2069604"/>
              </a:xfrm>
              <a:prstGeom prst="rect">
                <a:avLst/>
              </a:prstGeom>
              <a:solidFill>
                <a:srgbClr val="158AFF">
                  <a:alpha val="79608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Representantes Trabajadores</a:t>
                </a:r>
                <a:endParaRPr kumimoji="0" lang="es-E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31" name="Picture 3" descr="C:\Users\Antonio Ortiz\Pictures\Logos sectores\Logo-Cut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40408" y="2636912"/>
                <a:ext cx="1649088" cy="7199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25 Rectángulo"/>
              <p:cNvSpPr>
                <a:spLocks noChangeArrowheads="1"/>
              </p:cNvSpPr>
              <p:nvPr/>
            </p:nvSpPr>
            <p:spPr bwMode="auto">
              <a:xfrm>
                <a:off x="2740149" y="2473705"/>
                <a:ext cx="4176465" cy="689868"/>
              </a:xfrm>
              <a:prstGeom prst="rect">
                <a:avLst/>
              </a:prstGeom>
              <a:solidFill>
                <a:srgbClr val="3399FF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Etiel Moraga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</a:rPr>
                  <a:t>Presidente</a:t>
                </a:r>
                <a:endParaRPr kumimoji="0" lang="es-E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25 Rectángulo"/>
              <p:cNvSpPr>
                <a:spLocks noChangeArrowheads="1"/>
              </p:cNvSpPr>
              <p:nvPr/>
            </p:nvSpPr>
            <p:spPr bwMode="auto">
              <a:xfrm>
                <a:off x="2740149" y="3163573"/>
                <a:ext cx="4176465" cy="689868"/>
              </a:xfrm>
              <a:prstGeom prst="rect">
                <a:avLst/>
              </a:prstGeom>
              <a:solidFill>
                <a:srgbClr val="4BA5FF">
                  <a:alpha val="79608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defTabSz="914400">
                  <a:defRPr/>
                </a:pPr>
                <a:r>
                  <a:rPr lang="es-ES" sz="2800" kern="0" dirty="0">
                    <a:solidFill>
                      <a:prstClr val="black"/>
                    </a:solidFill>
                  </a:rPr>
                  <a:t>Marion Cortes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Directora</a:t>
                </a:r>
                <a:endParaRPr kumimoji="0" lang="es-E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25 Rectángulo"/>
              <p:cNvSpPr>
                <a:spLocks noChangeArrowheads="1"/>
              </p:cNvSpPr>
              <p:nvPr/>
            </p:nvSpPr>
            <p:spPr bwMode="auto">
              <a:xfrm>
                <a:off x="2740149" y="3853441"/>
                <a:ext cx="4176466" cy="689868"/>
              </a:xfrm>
              <a:prstGeom prst="rect">
                <a:avLst/>
              </a:prstGeom>
              <a:solidFill>
                <a:srgbClr val="69B4FF">
                  <a:alpha val="79608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s-ES" sz="2800" kern="0" dirty="0" smtClean="0">
                    <a:solidFill>
                      <a:prstClr val="black"/>
                    </a:solidFill>
                  </a:rPr>
                  <a:t>María </a:t>
                </a:r>
                <a:r>
                  <a:rPr lang="es-ES" sz="2800" kern="0" dirty="0">
                    <a:solidFill>
                      <a:prstClr val="black"/>
                    </a:solidFill>
                  </a:rPr>
                  <a:t>Angelica Ibañez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Directora</a:t>
                </a:r>
                <a:endParaRPr kumimoji="0" lang="es-E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" name="25 Rectángulo"/>
            <p:cNvSpPr>
              <a:spLocks noChangeArrowheads="1"/>
            </p:cNvSpPr>
            <p:nvPr/>
          </p:nvSpPr>
          <p:spPr bwMode="auto">
            <a:xfrm>
              <a:off x="2790824" y="5233176"/>
              <a:ext cx="4138565" cy="716103"/>
            </a:xfrm>
            <a:prstGeom prst="rect">
              <a:avLst/>
            </a:prstGeom>
            <a:solidFill>
              <a:srgbClr val="9BD200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Adrián Fuentes </a:t>
              </a:r>
              <a:r>
                <a:rPr kumimoji="0" lang="es-E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                                          </a:t>
              </a:r>
              <a:r>
                <a:rPr kumimoji="0" lang="es-E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Director – Representante Ministro de Economía</a:t>
              </a: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5784" y="4721090"/>
              <a:ext cx="922211" cy="946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25 Rectángulo"/>
            <p:cNvSpPr>
              <a:spLocks noChangeArrowheads="1"/>
            </p:cNvSpPr>
            <p:nvPr/>
          </p:nvSpPr>
          <p:spPr bwMode="auto">
            <a:xfrm>
              <a:off x="2790824" y="5908732"/>
              <a:ext cx="4351797" cy="789175"/>
            </a:xfrm>
            <a:prstGeom prst="rect">
              <a:avLst/>
            </a:prstGeom>
            <a:solidFill>
              <a:srgbClr val="A1DA00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Marcela Arellano </a:t>
              </a:r>
              <a:endParaRPr kumimoji="0" lang="es-E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Directora – </a:t>
              </a:r>
              <a:r>
                <a:rPr kumimoji="0" lang="es-E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Representante Ministro de Educación</a:t>
              </a:r>
              <a:endParaRPr kumimoji="0" lang="es-E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25 Rectángulo"/>
            <p:cNvSpPr>
              <a:spLocks noChangeArrowheads="1"/>
            </p:cNvSpPr>
            <p:nvPr/>
          </p:nvSpPr>
          <p:spPr bwMode="auto">
            <a:xfrm>
              <a:off x="6929391" y="4536689"/>
              <a:ext cx="2083900" cy="2161218"/>
            </a:xfrm>
            <a:prstGeom prst="rect">
              <a:avLst/>
            </a:prstGeom>
            <a:solidFill>
              <a:srgbClr val="7FAC00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Representantes Sector Público</a:t>
              </a: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69912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ZUL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4546</TotalTime>
  <Words>2342</Words>
  <Application>Microsoft Office PowerPoint</Application>
  <PresentationFormat>Presentación en pantalla (4:3)</PresentationFormat>
  <Paragraphs>398</Paragraphs>
  <Slides>29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AZUL</vt:lpstr>
      <vt:lpstr>Presentación de PowerPoint</vt:lpstr>
      <vt:lpstr>Agenda</vt:lpstr>
      <vt:lpstr>La importancia de las competencias laborales</vt:lpstr>
      <vt:lpstr>Presentación de PowerPoint</vt:lpstr>
      <vt:lpstr>Un diagnóstico de la situación actual</vt:lpstr>
      <vt:lpstr>Un diagnóstico de la situación actual</vt:lpstr>
      <vt:lpstr>¿Qué es y cómo aporta ChileValora a estos desafíos país?</vt:lpstr>
      <vt:lpstr>Una Nueva Institucionalidad de Competencias Laborales para Chile</vt:lpstr>
      <vt:lpstr>Presentación de PowerPoint</vt:lpstr>
      <vt:lpstr>Presentación de PowerPoint</vt:lpstr>
      <vt:lpstr>Beneficios del Sistema</vt:lpstr>
      <vt:lpstr>Implicancias de las certificaciones laborales para las Gerencias de Recursos Humanos*</vt:lpstr>
      <vt:lpstr>Presentación de PowerPoint</vt:lpstr>
      <vt:lpstr>Presentación de PowerPoint</vt:lpstr>
      <vt:lpstr>Mecanismos de Financiamiento </vt:lpstr>
      <vt:lpstr>Principales Resultados</vt:lpstr>
      <vt:lpstr>Una mirada sistémica: Distintos Niveles de Implantación en Sectores participantes</vt:lpstr>
      <vt:lpstr>Presentación de PowerPoint</vt:lpstr>
      <vt:lpstr> Principales Resultados del Sistema </vt:lpstr>
      <vt:lpstr>Centros de Evaluación y Certificación</vt:lpstr>
      <vt:lpstr>Distribución Sectorial y Regional de las Certificaciones Otorgadas</vt:lpstr>
      <vt:lpstr>Empresas que participan en procesos de evaluación y certificación</vt:lpstr>
      <vt:lpstr>Nuestro aporte a la formación continua </vt:lpstr>
      <vt:lpstr>ChileValora: un eslabón de un Sistema de Formación Permanente</vt:lpstr>
      <vt:lpstr>Presentación de PowerPoint</vt:lpstr>
      <vt:lpstr>Presentación de PowerPoint</vt:lpstr>
      <vt:lpstr>Ejemplo Ruta Formativa y Laboral  Sector Comercio  Subsector Grandes Tiendas  Proceso: Operación Tienda</vt:lpstr>
      <vt:lpstr>Para terminar</vt:lpstr>
      <vt:lpstr>Muchas Gracias!!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Ortiz</dc:creator>
  <cp:lastModifiedBy>msandovals</cp:lastModifiedBy>
  <cp:revision>311</cp:revision>
  <cp:lastPrinted>2016-06-09T13:35:31Z</cp:lastPrinted>
  <dcterms:created xsi:type="dcterms:W3CDTF">2014-09-12T02:18:09Z</dcterms:created>
  <dcterms:modified xsi:type="dcterms:W3CDTF">2016-07-05T12:15:07Z</dcterms:modified>
</cp:coreProperties>
</file>